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1" r:id="rId3"/>
    <p:sldId id="257" r:id="rId4"/>
    <p:sldId id="259" r:id="rId5"/>
    <p:sldId id="258" r:id="rId6"/>
    <p:sldId id="260" r:id="rId7"/>
    <p:sldId id="264" r:id="rId8"/>
    <p:sldId id="265" r:id="rId9"/>
    <p:sldId id="262" r:id="rId10"/>
    <p:sldId id="263" r:id="rId11"/>
    <p:sldId id="266" r:id="rId12"/>
    <p:sldId id="267" r:id="rId13"/>
    <p:sldId id="268" r:id="rId14"/>
    <p:sldId id="269" r:id="rId15"/>
    <p:sldId id="270" r:id="rId16"/>
    <p:sldId id="271" r:id="rId17"/>
    <p:sldId id="272" r:id="rId18"/>
    <p:sldId id="273" r:id="rId19"/>
    <p:sldId id="275" r:id="rId20"/>
    <p:sldId id="274" r:id="rId21"/>
    <p:sldId id="276" r:id="rId22"/>
    <p:sldId id="280" r:id="rId23"/>
    <p:sldId id="281" r:id="rId24"/>
    <p:sldId id="286" r:id="rId25"/>
    <p:sldId id="282" r:id="rId26"/>
    <p:sldId id="287"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44" autoAdjust="0"/>
    <p:restoredTop sz="78269" autoAdjust="0"/>
  </p:normalViewPr>
  <p:slideViewPr>
    <p:cSldViewPr snapToGrid="0">
      <p:cViewPr varScale="1">
        <p:scale>
          <a:sx n="59" d="100"/>
          <a:sy n="59" d="100"/>
        </p:scale>
        <p:origin x="6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BB98F-2100-4273-936A-8A451CE40FC0}" type="datetimeFigureOut">
              <a:rPr lang="en-IN" smtClean="0"/>
              <a:t>19-11-2018</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74CF2-B7E6-41BD-AE06-790C199380E9}" type="slidenum">
              <a:rPr lang="en-IN" smtClean="0"/>
              <a:t>‹#›</a:t>
            </a:fld>
            <a:endParaRPr lang="en-IN"/>
          </a:p>
        </p:txBody>
      </p:sp>
    </p:spTree>
    <p:extLst>
      <p:ext uri="{BB962C8B-B14F-4D97-AF65-F5344CB8AC3E}">
        <p14:creationId xmlns:p14="http://schemas.microsoft.com/office/powerpoint/2010/main" val="3995022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Review the</a:t>
            </a:r>
            <a:r>
              <a:rPr lang="en-IN" baseline="0" dirty="0" smtClean="0"/>
              <a:t> previous weeks assignment for 20 – 30 mins before beginning the presentation. This week is to make the students learn about identifying needs and define a </a:t>
            </a:r>
            <a:r>
              <a:rPr lang="en-IN" baseline="0" smtClean="0"/>
              <a:t>problem statement. </a:t>
            </a:r>
            <a:endParaRPr lang="en-IN" baseline="0" dirty="0" smtClean="0"/>
          </a:p>
          <a:p>
            <a:endParaRPr lang="en-IN" baseline="0" dirty="0" smtClean="0"/>
          </a:p>
          <a:p>
            <a:r>
              <a:rPr lang="en-IN" baseline="0" dirty="0" smtClean="0"/>
              <a:t>This presentation has many images with puzzles. Some students may be knowing the answers earlier. Hence, give time for the whole class to think, and only after that make them answer.</a:t>
            </a:r>
            <a:endParaRPr lang="en-IN" dirty="0"/>
          </a:p>
        </p:txBody>
      </p:sp>
      <p:sp>
        <p:nvSpPr>
          <p:cNvPr id="4" name="Slide Number Placeholder 3"/>
          <p:cNvSpPr>
            <a:spLocks noGrp="1"/>
          </p:cNvSpPr>
          <p:nvPr>
            <p:ph type="sldNum" sz="quarter" idx="10"/>
          </p:nvPr>
        </p:nvSpPr>
        <p:spPr/>
        <p:txBody>
          <a:bodyPr/>
          <a:lstStyle/>
          <a:p>
            <a:fld id="{65674CF2-B7E6-41BD-AE06-790C199380E9}" type="slidenum">
              <a:rPr lang="en-IN" smtClean="0"/>
              <a:t>1</a:t>
            </a:fld>
            <a:endParaRPr lang="en-IN"/>
          </a:p>
        </p:txBody>
      </p:sp>
    </p:spTree>
    <p:extLst>
      <p:ext uri="{BB962C8B-B14F-4D97-AF65-F5344CB8AC3E}">
        <p14:creationId xmlns:p14="http://schemas.microsoft.com/office/powerpoint/2010/main" val="2331864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There are some words written in this image.</a:t>
            </a:r>
            <a:r>
              <a:rPr lang="en-IN" baseline="0" dirty="0" smtClean="0"/>
              <a:t> </a:t>
            </a:r>
            <a:r>
              <a:rPr lang="en-IN" dirty="0" smtClean="0"/>
              <a:t>Identify the words and list out</a:t>
            </a:r>
            <a:r>
              <a:rPr lang="en-IN" baseline="0" dirty="0" smtClean="0"/>
              <a:t> on a paper/white board. Time: One minute</a:t>
            </a:r>
            <a:endParaRPr lang="en-IN" dirty="0"/>
          </a:p>
        </p:txBody>
      </p:sp>
      <p:sp>
        <p:nvSpPr>
          <p:cNvPr id="4" name="Slide Number Placeholder 3"/>
          <p:cNvSpPr>
            <a:spLocks noGrp="1"/>
          </p:cNvSpPr>
          <p:nvPr>
            <p:ph type="sldNum" sz="quarter" idx="10"/>
          </p:nvPr>
        </p:nvSpPr>
        <p:spPr/>
        <p:txBody>
          <a:bodyPr/>
          <a:lstStyle/>
          <a:p>
            <a:fld id="{65674CF2-B7E6-41BD-AE06-790C199380E9}" type="slidenum">
              <a:rPr lang="en-IN" smtClean="0"/>
              <a:t>10</a:t>
            </a:fld>
            <a:endParaRPr lang="en-IN"/>
          </a:p>
        </p:txBody>
      </p:sp>
    </p:spTree>
    <p:extLst>
      <p:ext uri="{BB962C8B-B14F-4D97-AF65-F5344CB8AC3E}">
        <p14:creationId xmlns:p14="http://schemas.microsoft.com/office/powerpoint/2010/main" val="737797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smtClean="0"/>
              <a:t>Identify the words and list out</a:t>
            </a:r>
            <a:r>
              <a:rPr lang="en-IN" baseline="0" dirty="0" smtClean="0"/>
              <a:t> on a paper. One minute.</a:t>
            </a:r>
            <a:endParaRPr lang="en-IN" dirty="0" smtClean="0"/>
          </a:p>
          <a:p>
            <a:endParaRPr lang="en-IN" dirty="0"/>
          </a:p>
        </p:txBody>
      </p:sp>
      <p:sp>
        <p:nvSpPr>
          <p:cNvPr id="4" name="Slide Number Placeholder 3"/>
          <p:cNvSpPr>
            <a:spLocks noGrp="1"/>
          </p:cNvSpPr>
          <p:nvPr>
            <p:ph type="sldNum" sz="quarter" idx="10"/>
          </p:nvPr>
        </p:nvSpPr>
        <p:spPr/>
        <p:txBody>
          <a:bodyPr/>
          <a:lstStyle/>
          <a:p>
            <a:fld id="{65674CF2-B7E6-41BD-AE06-790C199380E9}" type="slidenum">
              <a:rPr lang="en-IN" smtClean="0"/>
              <a:t>11</a:t>
            </a:fld>
            <a:endParaRPr lang="en-IN"/>
          </a:p>
        </p:txBody>
      </p:sp>
    </p:spTree>
    <p:extLst>
      <p:ext uri="{BB962C8B-B14F-4D97-AF65-F5344CB8AC3E}">
        <p14:creationId xmlns:p14="http://schemas.microsoft.com/office/powerpoint/2010/main" val="3163651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smtClean="0"/>
              <a:t>Identify the words and list out</a:t>
            </a:r>
            <a:r>
              <a:rPr lang="en-IN" baseline="0" dirty="0" smtClean="0"/>
              <a:t> on a paper. One minute.</a:t>
            </a:r>
            <a:endParaRPr lang="en-IN" dirty="0" smtClean="0"/>
          </a:p>
          <a:p>
            <a:endParaRPr lang="en-IN" dirty="0"/>
          </a:p>
        </p:txBody>
      </p:sp>
      <p:sp>
        <p:nvSpPr>
          <p:cNvPr id="4" name="Slide Number Placeholder 3"/>
          <p:cNvSpPr>
            <a:spLocks noGrp="1"/>
          </p:cNvSpPr>
          <p:nvPr>
            <p:ph type="sldNum" sz="quarter" idx="10"/>
          </p:nvPr>
        </p:nvSpPr>
        <p:spPr/>
        <p:txBody>
          <a:bodyPr/>
          <a:lstStyle/>
          <a:p>
            <a:fld id="{65674CF2-B7E6-41BD-AE06-790C199380E9}" type="slidenum">
              <a:rPr lang="en-IN" smtClean="0"/>
              <a:t>12</a:t>
            </a:fld>
            <a:endParaRPr lang="en-IN"/>
          </a:p>
        </p:txBody>
      </p:sp>
    </p:spTree>
    <p:extLst>
      <p:ext uri="{BB962C8B-B14F-4D97-AF65-F5344CB8AC3E}">
        <p14:creationId xmlns:p14="http://schemas.microsoft.com/office/powerpoint/2010/main" val="2660784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smtClean="0"/>
              <a:t>Identify the words and list out</a:t>
            </a:r>
            <a:r>
              <a:rPr lang="en-IN" baseline="0" dirty="0" smtClean="0"/>
              <a:t> on a paper. One minute.</a:t>
            </a:r>
            <a:endParaRPr lang="en-IN" dirty="0" smtClean="0"/>
          </a:p>
          <a:p>
            <a:endParaRPr lang="en-IN" dirty="0"/>
          </a:p>
        </p:txBody>
      </p:sp>
      <p:sp>
        <p:nvSpPr>
          <p:cNvPr id="4" name="Slide Number Placeholder 3"/>
          <p:cNvSpPr>
            <a:spLocks noGrp="1"/>
          </p:cNvSpPr>
          <p:nvPr>
            <p:ph type="sldNum" sz="quarter" idx="10"/>
          </p:nvPr>
        </p:nvSpPr>
        <p:spPr/>
        <p:txBody>
          <a:bodyPr/>
          <a:lstStyle/>
          <a:p>
            <a:fld id="{65674CF2-B7E6-41BD-AE06-790C199380E9}" type="slidenum">
              <a:rPr lang="en-IN" smtClean="0"/>
              <a:t>13</a:t>
            </a:fld>
            <a:endParaRPr lang="en-IN"/>
          </a:p>
        </p:txBody>
      </p:sp>
    </p:spTree>
    <p:extLst>
      <p:ext uri="{BB962C8B-B14F-4D97-AF65-F5344CB8AC3E}">
        <p14:creationId xmlns:p14="http://schemas.microsoft.com/office/powerpoint/2010/main" val="4168021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 words are </a:t>
            </a:r>
            <a:r>
              <a:rPr lang="vi-VN" sz="1200" b="1" i="0" kern="1200" dirty="0" smtClean="0">
                <a:solidFill>
                  <a:schemeClr val="tx1"/>
                </a:solidFill>
                <a:effectLst/>
                <a:latin typeface="+mn-lt"/>
                <a:ea typeface="+mn-ea"/>
                <a:cs typeface="+mn-cs"/>
              </a:rPr>
              <a:t>Garden, Bloom, Dig, Vine, Seed, Farm</a:t>
            </a:r>
            <a:endParaRPr lang="en-IN" dirty="0"/>
          </a:p>
        </p:txBody>
      </p:sp>
      <p:sp>
        <p:nvSpPr>
          <p:cNvPr id="4" name="Slide Number Placeholder 3"/>
          <p:cNvSpPr>
            <a:spLocks noGrp="1"/>
          </p:cNvSpPr>
          <p:nvPr>
            <p:ph type="sldNum" sz="quarter" idx="10"/>
          </p:nvPr>
        </p:nvSpPr>
        <p:spPr/>
        <p:txBody>
          <a:bodyPr/>
          <a:lstStyle/>
          <a:p>
            <a:fld id="{65674CF2-B7E6-41BD-AE06-790C199380E9}" type="slidenum">
              <a:rPr lang="en-IN" smtClean="0"/>
              <a:t>14</a:t>
            </a:fld>
            <a:endParaRPr lang="en-IN"/>
          </a:p>
        </p:txBody>
      </p:sp>
    </p:spTree>
    <p:extLst>
      <p:ext uri="{BB962C8B-B14F-4D97-AF65-F5344CB8AC3E}">
        <p14:creationId xmlns:p14="http://schemas.microsoft.com/office/powerpoint/2010/main" val="3238724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0" kern="1200" dirty="0" smtClean="0">
                <a:solidFill>
                  <a:schemeClr val="tx1"/>
                </a:solidFill>
                <a:effectLst/>
                <a:latin typeface="+mn-lt"/>
                <a:ea typeface="+mn-ea"/>
                <a:cs typeface="+mn-cs"/>
              </a:rPr>
              <a:t>Mirror, Couch, Straw, Tiles, Cat, Cord</a:t>
            </a:r>
            <a:endParaRPr lang="en-IN" dirty="0"/>
          </a:p>
        </p:txBody>
      </p:sp>
      <p:sp>
        <p:nvSpPr>
          <p:cNvPr id="4" name="Slide Number Placeholder 3"/>
          <p:cNvSpPr>
            <a:spLocks noGrp="1"/>
          </p:cNvSpPr>
          <p:nvPr>
            <p:ph type="sldNum" sz="quarter" idx="10"/>
          </p:nvPr>
        </p:nvSpPr>
        <p:spPr/>
        <p:txBody>
          <a:bodyPr/>
          <a:lstStyle/>
          <a:p>
            <a:fld id="{65674CF2-B7E6-41BD-AE06-790C199380E9}" type="slidenum">
              <a:rPr lang="en-IN" smtClean="0"/>
              <a:t>15</a:t>
            </a:fld>
            <a:endParaRPr lang="en-IN"/>
          </a:p>
        </p:txBody>
      </p:sp>
    </p:spTree>
    <p:extLst>
      <p:ext uri="{BB962C8B-B14F-4D97-AF65-F5344CB8AC3E}">
        <p14:creationId xmlns:p14="http://schemas.microsoft.com/office/powerpoint/2010/main" val="1175096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i="0" kern="1200" dirty="0" smtClean="0">
                <a:solidFill>
                  <a:schemeClr val="tx1"/>
                </a:solidFill>
                <a:effectLst/>
                <a:latin typeface="+mn-lt"/>
                <a:ea typeface="+mn-ea"/>
                <a:cs typeface="+mn-cs"/>
              </a:rPr>
              <a:t>Book, Story, Words, Page, Novel, Read</a:t>
            </a:r>
            <a:endParaRPr lang="en-IN" dirty="0"/>
          </a:p>
        </p:txBody>
      </p:sp>
      <p:sp>
        <p:nvSpPr>
          <p:cNvPr id="4" name="Slide Number Placeholder 3"/>
          <p:cNvSpPr>
            <a:spLocks noGrp="1"/>
          </p:cNvSpPr>
          <p:nvPr>
            <p:ph type="sldNum" sz="quarter" idx="10"/>
          </p:nvPr>
        </p:nvSpPr>
        <p:spPr/>
        <p:txBody>
          <a:bodyPr/>
          <a:lstStyle/>
          <a:p>
            <a:fld id="{65674CF2-B7E6-41BD-AE06-790C199380E9}" type="slidenum">
              <a:rPr lang="en-IN" smtClean="0"/>
              <a:t>16</a:t>
            </a:fld>
            <a:endParaRPr lang="en-IN"/>
          </a:p>
        </p:txBody>
      </p:sp>
    </p:spTree>
    <p:extLst>
      <p:ext uri="{BB962C8B-B14F-4D97-AF65-F5344CB8AC3E}">
        <p14:creationId xmlns:p14="http://schemas.microsoft.com/office/powerpoint/2010/main" val="4235214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i="0" kern="1200" dirty="0" smtClean="0">
                <a:solidFill>
                  <a:schemeClr val="tx1"/>
                </a:solidFill>
                <a:effectLst/>
                <a:latin typeface="+mn-lt"/>
                <a:ea typeface="+mn-ea"/>
                <a:cs typeface="+mn-cs"/>
              </a:rPr>
              <a:t>Frost</a:t>
            </a:r>
            <a:r>
              <a:rPr lang="en-IN" sz="1200" b="1" i="0" kern="1200" dirty="0" smtClean="0">
                <a:solidFill>
                  <a:schemeClr val="tx1"/>
                </a:solidFill>
                <a:effectLst/>
                <a:latin typeface="+mn-lt"/>
                <a:ea typeface="+mn-ea"/>
                <a:cs typeface="+mn-cs"/>
              </a:rPr>
              <a:t>,</a:t>
            </a:r>
            <a:r>
              <a:rPr lang="en-IN" sz="1200" b="1" i="0" kern="1200" baseline="0" dirty="0" smtClean="0">
                <a:solidFill>
                  <a:schemeClr val="tx1"/>
                </a:solidFill>
                <a:effectLst/>
                <a:latin typeface="+mn-lt"/>
                <a:ea typeface="+mn-ea"/>
                <a:cs typeface="+mn-cs"/>
              </a:rPr>
              <a:t> </a:t>
            </a:r>
            <a:r>
              <a:rPr lang="vi-VN" sz="1200" b="1" i="0" kern="1200" dirty="0" smtClean="0">
                <a:solidFill>
                  <a:schemeClr val="tx1"/>
                </a:solidFill>
                <a:effectLst/>
                <a:latin typeface="+mn-lt"/>
                <a:ea typeface="+mn-ea"/>
                <a:cs typeface="+mn-cs"/>
              </a:rPr>
              <a:t>Mittens, Ice, Snow, Chill, Boot</a:t>
            </a:r>
            <a:endParaRPr lang="en-IN" dirty="0" smtClean="0"/>
          </a:p>
          <a:p>
            <a:endParaRPr lang="en-IN" dirty="0" smtClean="0"/>
          </a:p>
          <a:p>
            <a:endParaRPr lang="en-IN" dirty="0" smtClean="0"/>
          </a:p>
          <a:p>
            <a:r>
              <a:rPr lang="en-IN" dirty="0" smtClean="0"/>
              <a:t>Hope you started observing the things. Now lets get into actual scenario. Real time photographs.</a:t>
            </a:r>
            <a:endParaRPr lang="en-IN" dirty="0"/>
          </a:p>
        </p:txBody>
      </p:sp>
      <p:sp>
        <p:nvSpPr>
          <p:cNvPr id="4" name="Slide Number Placeholder 3"/>
          <p:cNvSpPr>
            <a:spLocks noGrp="1"/>
          </p:cNvSpPr>
          <p:nvPr>
            <p:ph type="sldNum" sz="quarter" idx="10"/>
          </p:nvPr>
        </p:nvSpPr>
        <p:spPr/>
        <p:txBody>
          <a:bodyPr/>
          <a:lstStyle/>
          <a:p>
            <a:fld id="{65674CF2-B7E6-41BD-AE06-790C199380E9}" type="slidenum">
              <a:rPr lang="en-IN" smtClean="0"/>
              <a:t>17</a:t>
            </a:fld>
            <a:endParaRPr lang="en-IN"/>
          </a:p>
        </p:txBody>
      </p:sp>
    </p:spTree>
    <p:extLst>
      <p:ext uri="{BB962C8B-B14F-4D97-AF65-F5344CB8AC3E}">
        <p14:creationId xmlns:p14="http://schemas.microsoft.com/office/powerpoint/2010/main" val="348969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1. Identify what are the elements/things</a:t>
            </a:r>
            <a:r>
              <a:rPr lang="en-IN" baseline="0" dirty="0" smtClean="0"/>
              <a:t> </a:t>
            </a:r>
            <a:r>
              <a:rPr lang="en-IN" dirty="0" smtClean="0"/>
              <a:t>in this image. </a:t>
            </a:r>
          </a:p>
          <a:p>
            <a:r>
              <a:rPr lang="en-IN" dirty="0" smtClean="0"/>
              <a:t>2. What is the Task/action happening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smtClean="0"/>
              <a:t>3. Try to identify the user here</a:t>
            </a:r>
          </a:p>
          <a:p>
            <a:r>
              <a:rPr lang="en-IN" dirty="0" smtClean="0"/>
              <a:t>4. What</a:t>
            </a:r>
            <a:r>
              <a:rPr lang="en-IN" baseline="0" dirty="0" smtClean="0"/>
              <a:t> are the problems here? Only problems, not solutions</a:t>
            </a:r>
          </a:p>
          <a:p>
            <a:endParaRPr lang="en-IN" baseline="0" dirty="0" smtClean="0"/>
          </a:p>
          <a:p>
            <a:r>
              <a:rPr lang="en-IN" baseline="0" dirty="0" smtClean="0"/>
              <a:t>Time: 5 minutes</a:t>
            </a:r>
          </a:p>
          <a:p>
            <a:endParaRPr lang="en-IN" baseline="0" dirty="0" smtClean="0"/>
          </a:p>
          <a:p>
            <a:r>
              <a:rPr lang="en-IN" baseline="0" dirty="0" smtClean="0"/>
              <a:t>After 5 mins ask the students to read out the answers. Justify/ correct their answers and help them observe better.</a:t>
            </a:r>
          </a:p>
          <a:p>
            <a:endParaRPr lang="en-IN" baseline="0" dirty="0" smtClean="0"/>
          </a:p>
          <a:p>
            <a:r>
              <a:rPr lang="en-IN" baseline="0" dirty="0" smtClean="0"/>
              <a:t>Elements are the objects such as display unit, hanging items, glass jars, food products, space, shutter groove etc.</a:t>
            </a:r>
          </a:p>
          <a:p>
            <a:endParaRPr lang="en-IN" baseline="0" dirty="0" smtClean="0"/>
          </a:p>
          <a:p>
            <a:r>
              <a:rPr lang="en-IN" baseline="0" dirty="0" smtClean="0"/>
              <a:t>Action – shopping, Querying and answering, Buying and selling.</a:t>
            </a:r>
          </a:p>
          <a:p>
            <a:endParaRPr lang="en-IN" baseline="0" dirty="0" smtClean="0"/>
          </a:p>
          <a:p>
            <a:r>
              <a:rPr lang="en-IN" baseline="0" dirty="0" smtClean="0"/>
              <a:t>Shopkeeper is the user since he is using the elements in the shop. The little boy is a customer. The food products are used by boy, but only after purchasing. Till then shopkeeper is the user in this scenario.</a:t>
            </a:r>
          </a:p>
          <a:p>
            <a:endParaRPr lang="en-IN" baseline="0" dirty="0" smtClean="0"/>
          </a:p>
          <a:p>
            <a:r>
              <a:rPr lang="en-IN" baseline="0" dirty="0" smtClean="0"/>
              <a:t>Now ask about the problems. Once they have answered then move to the next slide and elaborate</a:t>
            </a:r>
          </a:p>
        </p:txBody>
      </p:sp>
      <p:sp>
        <p:nvSpPr>
          <p:cNvPr id="4" name="Slide Number Placeholder 3"/>
          <p:cNvSpPr>
            <a:spLocks noGrp="1"/>
          </p:cNvSpPr>
          <p:nvPr>
            <p:ph type="sldNum" sz="quarter" idx="10"/>
          </p:nvPr>
        </p:nvSpPr>
        <p:spPr/>
        <p:txBody>
          <a:bodyPr/>
          <a:lstStyle/>
          <a:p>
            <a:fld id="{65674CF2-B7E6-41BD-AE06-790C199380E9}" type="slidenum">
              <a:rPr lang="en-IN" smtClean="0"/>
              <a:t>18</a:t>
            </a:fld>
            <a:endParaRPr lang="en-IN"/>
          </a:p>
        </p:txBody>
      </p:sp>
    </p:spTree>
    <p:extLst>
      <p:ext uri="{BB962C8B-B14F-4D97-AF65-F5344CB8AC3E}">
        <p14:creationId xmlns:p14="http://schemas.microsoft.com/office/powerpoint/2010/main" val="2506102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smtClean="0"/>
              <a:t>Make the students to take notes on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smtClean="0"/>
              <a:t>Problems as per design terms are something that is (mentioned above) while performing any task or happening in any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smtClean="0"/>
              <a:t>Since, problems are not common to all, only after verifying from multiple users it has to be documented as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err="1" smtClean="0"/>
              <a:t>Eg</a:t>
            </a:r>
            <a:r>
              <a:rPr lang="en-IN" baseline="0" dirty="0" smtClean="0"/>
              <a:t>. In the previous shopkeeper problems, we need to observe many shopkeepers and then only we should conclude stating that it is a problem. Same for any observation.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smtClean="0"/>
              <a:t>Lets see some more scenarios and try the same.</a:t>
            </a:r>
          </a:p>
        </p:txBody>
      </p:sp>
      <p:sp>
        <p:nvSpPr>
          <p:cNvPr id="4" name="Slide Number Placeholder 3"/>
          <p:cNvSpPr>
            <a:spLocks noGrp="1"/>
          </p:cNvSpPr>
          <p:nvPr>
            <p:ph type="sldNum" sz="quarter" idx="10"/>
          </p:nvPr>
        </p:nvSpPr>
        <p:spPr/>
        <p:txBody>
          <a:bodyPr/>
          <a:lstStyle/>
          <a:p>
            <a:fld id="{65674CF2-B7E6-41BD-AE06-790C199380E9}" type="slidenum">
              <a:rPr lang="en-IN" smtClean="0"/>
              <a:t>19</a:t>
            </a:fld>
            <a:endParaRPr lang="en-IN"/>
          </a:p>
        </p:txBody>
      </p:sp>
    </p:spTree>
    <p:extLst>
      <p:ext uri="{BB962C8B-B14F-4D97-AF65-F5344CB8AC3E}">
        <p14:creationId xmlns:p14="http://schemas.microsoft.com/office/powerpoint/2010/main" val="3624779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Ask them to write down this statement</a:t>
            </a:r>
            <a:r>
              <a:rPr lang="en-IN" baseline="0" dirty="0" smtClean="0"/>
              <a:t> on the table in straight line. Ask them to read it loud. Ask them to find the Extra “the” that they might have missed. </a:t>
            </a:r>
            <a:endParaRPr lang="en-IN" dirty="0"/>
          </a:p>
        </p:txBody>
      </p:sp>
      <p:sp>
        <p:nvSpPr>
          <p:cNvPr id="4" name="Slide Number Placeholder 3"/>
          <p:cNvSpPr>
            <a:spLocks noGrp="1"/>
          </p:cNvSpPr>
          <p:nvPr>
            <p:ph type="sldNum" sz="quarter" idx="10"/>
          </p:nvPr>
        </p:nvSpPr>
        <p:spPr/>
        <p:txBody>
          <a:bodyPr/>
          <a:lstStyle/>
          <a:p>
            <a:fld id="{65674CF2-B7E6-41BD-AE06-790C199380E9}" type="slidenum">
              <a:rPr lang="en-IN" smtClean="0"/>
              <a:t>2</a:t>
            </a:fld>
            <a:endParaRPr lang="en-IN"/>
          </a:p>
        </p:txBody>
      </p:sp>
    </p:spTree>
    <p:extLst>
      <p:ext uri="{BB962C8B-B14F-4D97-AF65-F5344CB8AC3E}">
        <p14:creationId xmlns:p14="http://schemas.microsoft.com/office/powerpoint/2010/main" val="2070825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1. Identify what are the elements/things</a:t>
            </a:r>
            <a:r>
              <a:rPr lang="en-IN" baseline="0" dirty="0" smtClean="0"/>
              <a:t> </a:t>
            </a:r>
            <a:r>
              <a:rPr lang="en-IN" dirty="0" smtClean="0"/>
              <a:t>in this image. </a:t>
            </a:r>
          </a:p>
          <a:p>
            <a:r>
              <a:rPr lang="en-IN" dirty="0" smtClean="0"/>
              <a:t>2. What is the Task/action happening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smtClean="0"/>
              <a:t>3. Try to identify the user here</a:t>
            </a:r>
          </a:p>
          <a:p>
            <a:r>
              <a:rPr lang="en-IN" dirty="0" smtClean="0"/>
              <a:t>4. What</a:t>
            </a:r>
            <a:r>
              <a:rPr lang="en-IN" baseline="0" dirty="0" smtClean="0"/>
              <a:t> are the problems here? Only problems, not solutions</a:t>
            </a:r>
          </a:p>
          <a:p>
            <a:endParaRPr lang="en-IN" dirty="0"/>
          </a:p>
        </p:txBody>
      </p:sp>
      <p:sp>
        <p:nvSpPr>
          <p:cNvPr id="4" name="Slide Number Placeholder 3"/>
          <p:cNvSpPr>
            <a:spLocks noGrp="1"/>
          </p:cNvSpPr>
          <p:nvPr>
            <p:ph type="sldNum" sz="quarter" idx="10"/>
          </p:nvPr>
        </p:nvSpPr>
        <p:spPr/>
        <p:txBody>
          <a:bodyPr/>
          <a:lstStyle/>
          <a:p>
            <a:fld id="{65674CF2-B7E6-41BD-AE06-790C199380E9}" type="slidenum">
              <a:rPr lang="en-IN" smtClean="0"/>
              <a:t>20</a:t>
            </a:fld>
            <a:endParaRPr lang="en-IN"/>
          </a:p>
        </p:txBody>
      </p:sp>
    </p:spTree>
    <p:extLst>
      <p:ext uri="{BB962C8B-B14F-4D97-AF65-F5344CB8AC3E}">
        <p14:creationId xmlns:p14="http://schemas.microsoft.com/office/powerpoint/2010/main" val="3259337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1. Identify what are the elements/things</a:t>
            </a:r>
            <a:r>
              <a:rPr lang="en-IN" baseline="0" dirty="0" smtClean="0"/>
              <a:t> </a:t>
            </a:r>
            <a:r>
              <a:rPr lang="en-IN" dirty="0" smtClean="0"/>
              <a:t>in this image. </a:t>
            </a:r>
          </a:p>
          <a:p>
            <a:r>
              <a:rPr lang="en-IN" dirty="0" smtClean="0"/>
              <a:t>2. What is the Task/action happening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smtClean="0"/>
              <a:t>3. Try to identify the user here</a:t>
            </a:r>
          </a:p>
          <a:p>
            <a:r>
              <a:rPr lang="en-IN" dirty="0" smtClean="0"/>
              <a:t>4. What</a:t>
            </a:r>
            <a:r>
              <a:rPr lang="en-IN" baseline="0" dirty="0" smtClean="0"/>
              <a:t> are the problems here? Only problems, not solutions</a:t>
            </a:r>
          </a:p>
          <a:p>
            <a:endParaRPr lang="en-IN" baseline="0" dirty="0" smtClean="0"/>
          </a:p>
          <a:p>
            <a:r>
              <a:rPr lang="en-IN" baseline="0" dirty="0" smtClean="0"/>
              <a:t>By now students should be able to observe and interpret images. They should be able to present understanding from the images.</a:t>
            </a:r>
          </a:p>
        </p:txBody>
      </p:sp>
      <p:sp>
        <p:nvSpPr>
          <p:cNvPr id="4" name="Slide Number Placeholder 3"/>
          <p:cNvSpPr>
            <a:spLocks noGrp="1"/>
          </p:cNvSpPr>
          <p:nvPr>
            <p:ph type="sldNum" sz="quarter" idx="10"/>
          </p:nvPr>
        </p:nvSpPr>
        <p:spPr/>
        <p:txBody>
          <a:bodyPr/>
          <a:lstStyle/>
          <a:p>
            <a:fld id="{65674CF2-B7E6-41BD-AE06-790C199380E9}" type="slidenum">
              <a:rPr lang="en-IN" smtClean="0"/>
              <a:t>21</a:t>
            </a:fld>
            <a:endParaRPr lang="en-IN"/>
          </a:p>
        </p:txBody>
      </p:sp>
    </p:spTree>
    <p:extLst>
      <p:ext uri="{BB962C8B-B14F-4D97-AF65-F5344CB8AC3E}">
        <p14:creationId xmlns:p14="http://schemas.microsoft.com/office/powerpoint/2010/main" val="1883924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Problem needs to be defined in this phase. The students are to be informed that they will be selecting a place to visit with their groups and do what</a:t>
            </a:r>
            <a:r>
              <a:rPr lang="en-IN" baseline="0" dirty="0" smtClean="0"/>
              <a:t> they have learnt until now – Identifying problems in a given scenario.</a:t>
            </a:r>
            <a:endParaRPr lang="en-IN" dirty="0"/>
          </a:p>
        </p:txBody>
      </p:sp>
      <p:sp>
        <p:nvSpPr>
          <p:cNvPr id="4" name="Slide Number Placeholder 3"/>
          <p:cNvSpPr>
            <a:spLocks noGrp="1"/>
          </p:cNvSpPr>
          <p:nvPr>
            <p:ph type="sldNum" sz="quarter" idx="10"/>
          </p:nvPr>
        </p:nvSpPr>
        <p:spPr/>
        <p:txBody>
          <a:bodyPr/>
          <a:lstStyle/>
          <a:p>
            <a:fld id="{65674CF2-B7E6-41BD-AE06-790C199380E9}" type="slidenum">
              <a:rPr lang="en-IN" smtClean="0"/>
              <a:t>22</a:t>
            </a:fld>
            <a:endParaRPr lang="en-IN"/>
          </a:p>
        </p:txBody>
      </p:sp>
    </p:spTree>
    <p:extLst>
      <p:ext uri="{BB962C8B-B14F-4D97-AF65-F5344CB8AC3E}">
        <p14:creationId xmlns:p14="http://schemas.microsoft.com/office/powerpoint/2010/main" val="1798348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smtClean="0"/>
              <a:t>The students need to identify pain points by previously mentioned method.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smtClean="0"/>
              <a:t>After visiting the place, the students must be able to identify different users interacting with the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smtClean="0"/>
              <a:t>They should be able to identify the tasks and sub tasks that each user performs.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smtClean="0"/>
              <a:t>They should be able to understand and identify the tools being used to perform the task / sub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smtClean="0"/>
              <a:t>All the team members are advised to capture as many photos as possible for this task flow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smtClean="0"/>
              <a:t>Task flow should be analysed for any kind of pain, in detail.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smtClean="0"/>
              <a:t>No detail should be considered as small or insignificant and should not be ignored,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smtClean="0"/>
              <a:t>Never assume any data. Always have evidence for the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aseline="0" dirty="0" smtClean="0"/>
          </a:p>
        </p:txBody>
      </p:sp>
      <p:sp>
        <p:nvSpPr>
          <p:cNvPr id="4" name="Slide Number Placeholder 3"/>
          <p:cNvSpPr>
            <a:spLocks noGrp="1"/>
          </p:cNvSpPr>
          <p:nvPr>
            <p:ph type="sldNum" sz="quarter" idx="10"/>
          </p:nvPr>
        </p:nvSpPr>
        <p:spPr/>
        <p:txBody>
          <a:bodyPr/>
          <a:lstStyle/>
          <a:p>
            <a:fld id="{65674CF2-B7E6-41BD-AE06-790C199380E9}" type="slidenum">
              <a:rPr lang="en-IN" smtClean="0"/>
              <a:t>23</a:t>
            </a:fld>
            <a:endParaRPr lang="en-IN"/>
          </a:p>
        </p:txBody>
      </p:sp>
    </p:spTree>
    <p:extLst>
      <p:ext uri="{BB962C8B-B14F-4D97-AF65-F5344CB8AC3E}">
        <p14:creationId xmlns:p14="http://schemas.microsoft.com/office/powerpoint/2010/main" val="3141683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smtClean="0"/>
              <a:t>Make the students to write down the information collected in the described format.</a:t>
            </a:r>
          </a:p>
        </p:txBody>
      </p:sp>
      <p:sp>
        <p:nvSpPr>
          <p:cNvPr id="4" name="Slide Number Placeholder 3"/>
          <p:cNvSpPr>
            <a:spLocks noGrp="1"/>
          </p:cNvSpPr>
          <p:nvPr>
            <p:ph type="sldNum" sz="quarter" idx="10"/>
          </p:nvPr>
        </p:nvSpPr>
        <p:spPr/>
        <p:txBody>
          <a:bodyPr/>
          <a:lstStyle/>
          <a:p>
            <a:fld id="{65674CF2-B7E6-41BD-AE06-790C199380E9}" type="slidenum">
              <a:rPr lang="en-IN" smtClean="0"/>
              <a:t>24</a:t>
            </a:fld>
            <a:endParaRPr lang="en-IN"/>
          </a:p>
        </p:txBody>
      </p:sp>
    </p:spTree>
    <p:extLst>
      <p:ext uri="{BB962C8B-B14F-4D97-AF65-F5344CB8AC3E}">
        <p14:creationId xmlns:p14="http://schemas.microsoft.com/office/powerpoint/2010/main" val="289378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smtClean="0"/>
              <a:t>Prioritize the pain points based on severity / requirement</a:t>
            </a:r>
          </a:p>
        </p:txBody>
      </p:sp>
      <p:sp>
        <p:nvSpPr>
          <p:cNvPr id="4" name="Slide Number Placeholder 3"/>
          <p:cNvSpPr>
            <a:spLocks noGrp="1"/>
          </p:cNvSpPr>
          <p:nvPr>
            <p:ph type="sldNum" sz="quarter" idx="10"/>
          </p:nvPr>
        </p:nvSpPr>
        <p:spPr/>
        <p:txBody>
          <a:bodyPr/>
          <a:lstStyle/>
          <a:p>
            <a:fld id="{65674CF2-B7E6-41BD-AE06-790C199380E9}" type="slidenum">
              <a:rPr lang="en-IN" smtClean="0"/>
              <a:t>25</a:t>
            </a:fld>
            <a:endParaRPr lang="en-IN"/>
          </a:p>
        </p:txBody>
      </p:sp>
    </p:spTree>
    <p:extLst>
      <p:ext uri="{BB962C8B-B14F-4D97-AF65-F5344CB8AC3E}">
        <p14:creationId xmlns:p14="http://schemas.microsoft.com/office/powerpoint/2010/main" val="967518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smtClean="0"/>
              <a:t>After Prioritization of the pain points / problems, they need to sort out the information in the described format.</a:t>
            </a:r>
          </a:p>
        </p:txBody>
      </p:sp>
      <p:sp>
        <p:nvSpPr>
          <p:cNvPr id="4" name="Slide Number Placeholder 3"/>
          <p:cNvSpPr>
            <a:spLocks noGrp="1"/>
          </p:cNvSpPr>
          <p:nvPr>
            <p:ph type="sldNum" sz="quarter" idx="10"/>
          </p:nvPr>
        </p:nvSpPr>
        <p:spPr/>
        <p:txBody>
          <a:bodyPr/>
          <a:lstStyle/>
          <a:p>
            <a:fld id="{65674CF2-B7E6-41BD-AE06-790C199380E9}" type="slidenum">
              <a:rPr lang="en-IN" smtClean="0"/>
              <a:t>26</a:t>
            </a:fld>
            <a:endParaRPr lang="en-IN"/>
          </a:p>
        </p:txBody>
      </p:sp>
    </p:spTree>
    <p:extLst>
      <p:ext uri="{BB962C8B-B14F-4D97-AF65-F5344CB8AC3E}">
        <p14:creationId xmlns:p14="http://schemas.microsoft.com/office/powerpoint/2010/main" val="516734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smtClean="0"/>
              <a:t>Mentors are advised to make sure that the student’s Problem Statement is finalized by the end of the class in the abovementioned format.</a:t>
            </a:r>
          </a:p>
        </p:txBody>
      </p:sp>
      <p:sp>
        <p:nvSpPr>
          <p:cNvPr id="4" name="Slide Number Placeholder 3"/>
          <p:cNvSpPr>
            <a:spLocks noGrp="1"/>
          </p:cNvSpPr>
          <p:nvPr>
            <p:ph type="sldNum" sz="quarter" idx="10"/>
          </p:nvPr>
        </p:nvSpPr>
        <p:spPr/>
        <p:txBody>
          <a:bodyPr/>
          <a:lstStyle/>
          <a:p>
            <a:fld id="{65674CF2-B7E6-41BD-AE06-790C199380E9}" type="slidenum">
              <a:rPr lang="en-IN" smtClean="0"/>
              <a:t>27</a:t>
            </a:fld>
            <a:endParaRPr lang="en-IN"/>
          </a:p>
        </p:txBody>
      </p:sp>
    </p:spTree>
    <p:extLst>
      <p:ext uri="{BB962C8B-B14F-4D97-AF65-F5344CB8AC3E}">
        <p14:creationId xmlns:p14="http://schemas.microsoft.com/office/powerpoint/2010/main" val="1298027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Review the</a:t>
            </a:r>
            <a:r>
              <a:rPr lang="en-IN" baseline="0" dirty="0" smtClean="0"/>
              <a:t> activities in the class. </a:t>
            </a:r>
            <a:endParaRPr lang="en-IN" dirty="0"/>
          </a:p>
        </p:txBody>
      </p:sp>
      <p:sp>
        <p:nvSpPr>
          <p:cNvPr id="4" name="Slide Number Placeholder 3"/>
          <p:cNvSpPr>
            <a:spLocks noGrp="1"/>
          </p:cNvSpPr>
          <p:nvPr>
            <p:ph type="sldNum" sz="quarter" idx="10"/>
          </p:nvPr>
        </p:nvSpPr>
        <p:spPr/>
        <p:txBody>
          <a:bodyPr/>
          <a:lstStyle/>
          <a:p>
            <a:fld id="{1C6B6090-DF1F-410A-8FEA-89FB1FBFC034}" type="slidenum">
              <a:rPr lang="en-IN" smtClean="0"/>
              <a:t>28</a:t>
            </a:fld>
            <a:endParaRPr lang="en-IN"/>
          </a:p>
        </p:txBody>
      </p:sp>
    </p:spTree>
    <p:extLst>
      <p:ext uri="{BB962C8B-B14F-4D97-AF65-F5344CB8AC3E}">
        <p14:creationId xmlns:p14="http://schemas.microsoft.com/office/powerpoint/2010/main" val="1272708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aseline="0" dirty="0" smtClean="0"/>
              <a:t>Share ‘PDS - Assignment - 2 - Place Of Visit &amp; Pain Point Prioritization – Template.pptx’ to </a:t>
            </a:r>
            <a:r>
              <a:rPr lang="en-IN" baseline="0" smtClean="0"/>
              <a:t>the WhatsApp </a:t>
            </a:r>
            <a:r>
              <a:rPr lang="en-IN" baseline="0" dirty="0" smtClean="0"/>
              <a:t>group.</a:t>
            </a:r>
            <a:r>
              <a:rPr lang="en-IN" dirty="0" smtClean="0"/>
              <a:t> </a:t>
            </a:r>
            <a:endParaRPr lang="en-IN" dirty="0"/>
          </a:p>
        </p:txBody>
      </p:sp>
      <p:sp>
        <p:nvSpPr>
          <p:cNvPr id="4" name="Slide Number Placeholder 3"/>
          <p:cNvSpPr>
            <a:spLocks noGrp="1"/>
          </p:cNvSpPr>
          <p:nvPr>
            <p:ph type="sldNum" sz="quarter" idx="10"/>
          </p:nvPr>
        </p:nvSpPr>
        <p:spPr/>
        <p:txBody>
          <a:bodyPr/>
          <a:lstStyle/>
          <a:p>
            <a:fld id="{1C6B6090-DF1F-410A-8FEA-89FB1FBFC034}" type="slidenum">
              <a:rPr lang="en-IN" smtClean="0"/>
              <a:t>29</a:t>
            </a:fld>
            <a:endParaRPr lang="en-IN"/>
          </a:p>
        </p:txBody>
      </p:sp>
    </p:spTree>
    <p:extLst>
      <p:ext uri="{BB962C8B-B14F-4D97-AF65-F5344CB8AC3E}">
        <p14:creationId xmlns:p14="http://schemas.microsoft.com/office/powerpoint/2010/main" val="1171370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Ask the students to count how many “f” are there in the image. If they answer less than 6,</a:t>
            </a:r>
            <a:r>
              <a:rPr lang="en-IN" baseline="0" dirty="0" smtClean="0"/>
              <a:t> </a:t>
            </a:r>
            <a:r>
              <a:rPr lang="en-IN" dirty="0" smtClean="0"/>
              <a:t>ask them to count again, till they get 6</a:t>
            </a:r>
            <a:endParaRPr lang="en-IN" dirty="0"/>
          </a:p>
        </p:txBody>
      </p:sp>
      <p:sp>
        <p:nvSpPr>
          <p:cNvPr id="4" name="Slide Number Placeholder 3"/>
          <p:cNvSpPr>
            <a:spLocks noGrp="1"/>
          </p:cNvSpPr>
          <p:nvPr>
            <p:ph type="sldNum" sz="quarter" idx="10"/>
          </p:nvPr>
        </p:nvSpPr>
        <p:spPr/>
        <p:txBody>
          <a:bodyPr/>
          <a:lstStyle/>
          <a:p>
            <a:fld id="{65674CF2-B7E6-41BD-AE06-790C199380E9}" type="slidenum">
              <a:rPr lang="en-IN" smtClean="0"/>
              <a:t>3</a:t>
            </a:fld>
            <a:endParaRPr lang="en-IN"/>
          </a:p>
        </p:txBody>
      </p:sp>
    </p:spTree>
    <p:extLst>
      <p:ext uri="{BB962C8B-B14F-4D97-AF65-F5344CB8AC3E}">
        <p14:creationId xmlns:p14="http://schemas.microsoft.com/office/powerpoint/2010/main" val="2975109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Now increase the level.</a:t>
            </a:r>
            <a:r>
              <a:rPr lang="en-IN" baseline="0" dirty="0" smtClean="0"/>
              <a:t> </a:t>
            </a:r>
            <a:r>
              <a:rPr lang="en-IN" dirty="0" smtClean="0"/>
              <a:t>Ask the students to identify what’s wrong</a:t>
            </a:r>
            <a:r>
              <a:rPr lang="en-IN" baseline="0" dirty="0" smtClean="0"/>
              <a:t> in this image. Do not ask them to answer loud. Some students might be knowing the answers already. Just ask them to lift their hands. Give time for the whole class to think. If still they are not able to find, ask them to find where is the seat in the bench.</a:t>
            </a:r>
            <a:endParaRPr lang="en-IN" dirty="0"/>
          </a:p>
        </p:txBody>
      </p:sp>
      <p:sp>
        <p:nvSpPr>
          <p:cNvPr id="4" name="Slide Number Placeholder 3"/>
          <p:cNvSpPr>
            <a:spLocks noGrp="1"/>
          </p:cNvSpPr>
          <p:nvPr>
            <p:ph type="sldNum" sz="quarter" idx="10"/>
          </p:nvPr>
        </p:nvSpPr>
        <p:spPr/>
        <p:txBody>
          <a:bodyPr/>
          <a:lstStyle/>
          <a:p>
            <a:fld id="{65674CF2-B7E6-41BD-AE06-790C199380E9}" type="slidenum">
              <a:rPr lang="en-IN" smtClean="0"/>
              <a:t>4</a:t>
            </a:fld>
            <a:endParaRPr lang="en-IN"/>
          </a:p>
        </p:txBody>
      </p:sp>
    </p:spTree>
    <p:extLst>
      <p:ext uri="{BB962C8B-B14F-4D97-AF65-F5344CB8AC3E}">
        <p14:creationId xmlns:p14="http://schemas.microsoft.com/office/powerpoint/2010/main" val="343045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Ask the students to identify what’s wrong</a:t>
            </a:r>
            <a:r>
              <a:rPr lang="en-IN" baseline="0" dirty="0" smtClean="0"/>
              <a:t> in this image. Just ask them to lift their hands. Give time for the whole class to think. </a:t>
            </a:r>
          </a:p>
          <a:p>
            <a:endParaRPr lang="en-IN" baseline="0" dirty="0" smtClean="0"/>
          </a:p>
          <a:p>
            <a:r>
              <a:rPr lang="en-IN" baseline="0" dirty="0" smtClean="0"/>
              <a:t>Apart from the missing space bar, the big mistake is, June has only thirty days.</a:t>
            </a:r>
            <a:endParaRPr lang="en-IN" dirty="0"/>
          </a:p>
        </p:txBody>
      </p:sp>
      <p:sp>
        <p:nvSpPr>
          <p:cNvPr id="4" name="Slide Number Placeholder 3"/>
          <p:cNvSpPr>
            <a:spLocks noGrp="1"/>
          </p:cNvSpPr>
          <p:nvPr>
            <p:ph type="sldNum" sz="quarter" idx="10"/>
          </p:nvPr>
        </p:nvSpPr>
        <p:spPr/>
        <p:txBody>
          <a:bodyPr/>
          <a:lstStyle/>
          <a:p>
            <a:fld id="{65674CF2-B7E6-41BD-AE06-790C199380E9}" type="slidenum">
              <a:rPr lang="en-IN" smtClean="0"/>
              <a:t>5</a:t>
            </a:fld>
            <a:endParaRPr lang="en-IN"/>
          </a:p>
        </p:txBody>
      </p:sp>
    </p:spTree>
    <p:extLst>
      <p:ext uri="{BB962C8B-B14F-4D97-AF65-F5344CB8AC3E}">
        <p14:creationId xmlns:p14="http://schemas.microsoft.com/office/powerpoint/2010/main" val="3246116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Ask the students to identify what’s wrong</a:t>
            </a:r>
            <a:r>
              <a:rPr lang="en-IN" baseline="0" dirty="0" smtClean="0"/>
              <a:t> in this image. Just ask them to lift their hands. Give time for the whole class to think. The fourth model from top has both feet of right leg</a:t>
            </a:r>
            <a:endParaRPr lang="en-IN" dirty="0"/>
          </a:p>
        </p:txBody>
      </p:sp>
      <p:sp>
        <p:nvSpPr>
          <p:cNvPr id="4" name="Slide Number Placeholder 3"/>
          <p:cNvSpPr>
            <a:spLocks noGrp="1"/>
          </p:cNvSpPr>
          <p:nvPr>
            <p:ph type="sldNum" sz="quarter" idx="10"/>
          </p:nvPr>
        </p:nvSpPr>
        <p:spPr/>
        <p:txBody>
          <a:bodyPr/>
          <a:lstStyle/>
          <a:p>
            <a:fld id="{65674CF2-B7E6-41BD-AE06-790C199380E9}" type="slidenum">
              <a:rPr lang="en-IN" smtClean="0"/>
              <a:t>6</a:t>
            </a:fld>
            <a:endParaRPr lang="en-IN"/>
          </a:p>
        </p:txBody>
      </p:sp>
    </p:spTree>
    <p:extLst>
      <p:ext uri="{BB962C8B-B14F-4D97-AF65-F5344CB8AC3E}">
        <p14:creationId xmlns:p14="http://schemas.microsoft.com/office/powerpoint/2010/main" val="619723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What's wrong in the picture. Reflection</a:t>
            </a:r>
            <a:r>
              <a:rPr lang="en-IN" baseline="0" dirty="0" smtClean="0"/>
              <a:t> of the arms is not mirrored.</a:t>
            </a:r>
            <a:endParaRPr lang="en-IN" dirty="0"/>
          </a:p>
        </p:txBody>
      </p:sp>
      <p:sp>
        <p:nvSpPr>
          <p:cNvPr id="4" name="Slide Number Placeholder 3"/>
          <p:cNvSpPr>
            <a:spLocks noGrp="1"/>
          </p:cNvSpPr>
          <p:nvPr>
            <p:ph type="sldNum" sz="quarter" idx="10"/>
          </p:nvPr>
        </p:nvSpPr>
        <p:spPr/>
        <p:txBody>
          <a:bodyPr/>
          <a:lstStyle/>
          <a:p>
            <a:fld id="{65674CF2-B7E6-41BD-AE06-790C199380E9}" type="slidenum">
              <a:rPr lang="en-IN" smtClean="0"/>
              <a:t>7</a:t>
            </a:fld>
            <a:endParaRPr lang="en-IN"/>
          </a:p>
        </p:txBody>
      </p:sp>
    </p:spTree>
    <p:extLst>
      <p:ext uri="{BB962C8B-B14F-4D97-AF65-F5344CB8AC3E}">
        <p14:creationId xmlns:p14="http://schemas.microsoft.com/office/powerpoint/2010/main" val="694092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What’s wrong in</a:t>
            </a:r>
            <a:r>
              <a:rPr lang="en-IN" baseline="0" dirty="0" smtClean="0"/>
              <a:t> the picture. The rope is not tied to the centre of the board</a:t>
            </a:r>
          </a:p>
          <a:p>
            <a:endParaRPr lang="en-IN" baseline="0" dirty="0" smtClean="0"/>
          </a:p>
          <a:p>
            <a:r>
              <a:rPr lang="en-IN" baseline="0" dirty="0" smtClean="0"/>
              <a:t>Now ask the students, what was their learning from this activity? What did they do to solve the puzzles?</a:t>
            </a:r>
            <a:endParaRPr lang="en-IN" dirty="0"/>
          </a:p>
        </p:txBody>
      </p:sp>
      <p:sp>
        <p:nvSpPr>
          <p:cNvPr id="4" name="Slide Number Placeholder 3"/>
          <p:cNvSpPr>
            <a:spLocks noGrp="1"/>
          </p:cNvSpPr>
          <p:nvPr>
            <p:ph type="sldNum" sz="quarter" idx="10"/>
          </p:nvPr>
        </p:nvSpPr>
        <p:spPr/>
        <p:txBody>
          <a:bodyPr/>
          <a:lstStyle/>
          <a:p>
            <a:fld id="{65674CF2-B7E6-41BD-AE06-790C199380E9}" type="slidenum">
              <a:rPr lang="en-IN" smtClean="0"/>
              <a:t>8</a:t>
            </a:fld>
            <a:endParaRPr lang="en-IN"/>
          </a:p>
        </p:txBody>
      </p:sp>
    </p:spTree>
    <p:extLst>
      <p:ext uri="{BB962C8B-B14F-4D97-AF65-F5344CB8AC3E}">
        <p14:creationId xmlns:p14="http://schemas.microsoft.com/office/powerpoint/2010/main" val="1822600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smtClean="0"/>
              <a:t>Make the students to take notes on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smtClean="0"/>
              <a:t>You identified the flaws in the images based on observation. Always look for details in the surroundings. The details are the data required for doing any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smtClean="0"/>
              <a:t>It is very important for a designer/ engineer to have a sense of observation. Observing gives a huge understanding about the scene/ product/ event/ task. This understanding have to be recorded/documented for further analysis. It can be done by capturing photos, recording video/audio, documenting on notepads and so on. Quick doodles can improve the documentation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smtClean="0"/>
              <a:t>Any kind of detail is important. No detail should be considered as small or insignificant and should not be ignored,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smtClean="0"/>
              <a:t>Never assume any data. Always have evidence for the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smtClean="0"/>
              <a:t>Let’s see few more riddles before getting into next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smtClean="0"/>
              <a:t>Don’t be judgemental. </a:t>
            </a:r>
          </a:p>
        </p:txBody>
      </p:sp>
      <p:sp>
        <p:nvSpPr>
          <p:cNvPr id="4" name="Slide Number Placeholder 3"/>
          <p:cNvSpPr>
            <a:spLocks noGrp="1"/>
          </p:cNvSpPr>
          <p:nvPr>
            <p:ph type="sldNum" sz="quarter" idx="10"/>
          </p:nvPr>
        </p:nvSpPr>
        <p:spPr/>
        <p:txBody>
          <a:bodyPr/>
          <a:lstStyle/>
          <a:p>
            <a:fld id="{65674CF2-B7E6-41BD-AE06-790C199380E9}" type="slidenum">
              <a:rPr lang="en-IN" smtClean="0"/>
              <a:t>9</a:t>
            </a:fld>
            <a:endParaRPr lang="en-IN"/>
          </a:p>
        </p:txBody>
      </p:sp>
    </p:spTree>
    <p:extLst>
      <p:ext uri="{BB962C8B-B14F-4D97-AF65-F5344CB8AC3E}">
        <p14:creationId xmlns:p14="http://schemas.microsoft.com/office/powerpoint/2010/main" val="67001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D47019F-DAD6-4D55-9071-2A9FE54A17AB}" type="datetimeFigureOut">
              <a:rPr lang="en-IN" smtClean="0"/>
              <a:t>19-11-2018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D7545B-D009-480A-BB41-F4415F56AAF8}" type="slidenum">
              <a:rPr lang="en-IN" smtClean="0"/>
              <a:t>‹#›</a:t>
            </a:fld>
            <a:endParaRPr lang="en-IN"/>
          </a:p>
        </p:txBody>
      </p:sp>
    </p:spTree>
    <p:extLst>
      <p:ext uri="{BB962C8B-B14F-4D97-AF65-F5344CB8AC3E}">
        <p14:creationId xmlns:p14="http://schemas.microsoft.com/office/powerpoint/2010/main" val="452380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D47019F-DAD6-4D55-9071-2A9FE54A17AB}" type="datetimeFigureOut">
              <a:rPr lang="en-IN" smtClean="0"/>
              <a:t>19-11-2018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D7545B-D009-480A-BB41-F4415F56AAF8}" type="slidenum">
              <a:rPr lang="en-IN" smtClean="0"/>
              <a:t>‹#›</a:t>
            </a:fld>
            <a:endParaRPr lang="en-IN"/>
          </a:p>
        </p:txBody>
      </p:sp>
    </p:spTree>
    <p:extLst>
      <p:ext uri="{BB962C8B-B14F-4D97-AF65-F5344CB8AC3E}">
        <p14:creationId xmlns:p14="http://schemas.microsoft.com/office/powerpoint/2010/main" val="1679180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D47019F-DAD6-4D55-9071-2A9FE54A17AB}" type="datetimeFigureOut">
              <a:rPr lang="en-IN" smtClean="0"/>
              <a:t>19-11-2018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D7545B-D009-480A-BB41-F4415F56AAF8}" type="slidenum">
              <a:rPr lang="en-IN" smtClean="0"/>
              <a:t>‹#›</a:t>
            </a:fld>
            <a:endParaRPr lang="en-IN"/>
          </a:p>
        </p:txBody>
      </p:sp>
    </p:spTree>
    <p:extLst>
      <p:ext uri="{BB962C8B-B14F-4D97-AF65-F5344CB8AC3E}">
        <p14:creationId xmlns:p14="http://schemas.microsoft.com/office/powerpoint/2010/main" val="351057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D47019F-DAD6-4D55-9071-2A9FE54A17AB}" type="datetimeFigureOut">
              <a:rPr lang="en-IN" smtClean="0"/>
              <a:t>19-11-2018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D7545B-D009-480A-BB41-F4415F56AAF8}" type="slidenum">
              <a:rPr lang="en-IN" smtClean="0"/>
              <a:t>‹#›</a:t>
            </a:fld>
            <a:endParaRPr lang="en-IN"/>
          </a:p>
        </p:txBody>
      </p:sp>
    </p:spTree>
    <p:extLst>
      <p:ext uri="{BB962C8B-B14F-4D97-AF65-F5344CB8AC3E}">
        <p14:creationId xmlns:p14="http://schemas.microsoft.com/office/powerpoint/2010/main" val="1507839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47019F-DAD6-4D55-9071-2A9FE54A17AB}" type="datetimeFigureOut">
              <a:rPr lang="en-IN" smtClean="0"/>
              <a:t>19-11-2018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D7545B-D009-480A-BB41-F4415F56AAF8}" type="slidenum">
              <a:rPr lang="en-IN" smtClean="0"/>
              <a:t>‹#›</a:t>
            </a:fld>
            <a:endParaRPr lang="en-IN"/>
          </a:p>
        </p:txBody>
      </p:sp>
    </p:spTree>
    <p:extLst>
      <p:ext uri="{BB962C8B-B14F-4D97-AF65-F5344CB8AC3E}">
        <p14:creationId xmlns:p14="http://schemas.microsoft.com/office/powerpoint/2010/main" val="66306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D47019F-DAD6-4D55-9071-2A9FE54A17AB}" type="datetimeFigureOut">
              <a:rPr lang="en-IN" smtClean="0"/>
              <a:t>19-11-2018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8D7545B-D009-480A-BB41-F4415F56AAF8}" type="slidenum">
              <a:rPr lang="en-IN" smtClean="0"/>
              <a:t>‹#›</a:t>
            </a:fld>
            <a:endParaRPr lang="en-IN"/>
          </a:p>
        </p:txBody>
      </p:sp>
    </p:spTree>
    <p:extLst>
      <p:ext uri="{BB962C8B-B14F-4D97-AF65-F5344CB8AC3E}">
        <p14:creationId xmlns:p14="http://schemas.microsoft.com/office/powerpoint/2010/main" val="1419190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D47019F-DAD6-4D55-9071-2A9FE54A17AB}" type="datetimeFigureOut">
              <a:rPr lang="en-IN" smtClean="0"/>
              <a:t>19-11-2018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8D7545B-D009-480A-BB41-F4415F56AAF8}" type="slidenum">
              <a:rPr lang="en-IN" smtClean="0"/>
              <a:t>‹#›</a:t>
            </a:fld>
            <a:endParaRPr lang="en-IN"/>
          </a:p>
        </p:txBody>
      </p:sp>
    </p:spTree>
    <p:extLst>
      <p:ext uri="{BB962C8B-B14F-4D97-AF65-F5344CB8AC3E}">
        <p14:creationId xmlns:p14="http://schemas.microsoft.com/office/powerpoint/2010/main" val="331573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D47019F-DAD6-4D55-9071-2A9FE54A17AB}" type="datetimeFigureOut">
              <a:rPr lang="en-IN" smtClean="0"/>
              <a:t>19-11-2018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8D7545B-D009-480A-BB41-F4415F56AAF8}" type="slidenum">
              <a:rPr lang="en-IN" smtClean="0"/>
              <a:t>‹#›</a:t>
            </a:fld>
            <a:endParaRPr lang="en-IN"/>
          </a:p>
        </p:txBody>
      </p:sp>
    </p:spTree>
    <p:extLst>
      <p:ext uri="{BB962C8B-B14F-4D97-AF65-F5344CB8AC3E}">
        <p14:creationId xmlns:p14="http://schemas.microsoft.com/office/powerpoint/2010/main" val="417676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7019F-DAD6-4D55-9071-2A9FE54A17AB}" type="datetimeFigureOut">
              <a:rPr lang="en-IN" smtClean="0"/>
              <a:t>19-11-2018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8D7545B-D009-480A-BB41-F4415F56AAF8}" type="slidenum">
              <a:rPr lang="en-IN" smtClean="0"/>
              <a:t>‹#›</a:t>
            </a:fld>
            <a:endParaRPr lang="en-IN"/>
          </a:p>
        </p:txBody>
      </p:sp>
    </p:spTree>
    <p:extLst>
      <p:ext uri="{BB962C8B-B14F-4D97-AF65-F5344CB8AC3E}">
        <p14:creationId xmlns:p14="http://schemas.microsoft.com/office/powerpoint/2010/main" val="372346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47019F-DAD6-4D55-9071-2A9FE54A17AB}" type="datetimeFigureOut">
              <a:rPr lang="en-IN" smtClean="0"/>
              <a:t>19-11-2018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8D7545B-D009-480A-BB41-F4415F56AAF8}" type="slidenum">
              <a:rPr lang="en-IN" smtClean="0"/>
              <a:t>‹#›</a:t>
            </a:fld>
            <a:endParaRPr lang="en-IN"/>
          </a:p>
        </p:txBody>
      </p:sp>
    </p:spTree>
    <p:extLst>
      <p:ext uri="{BB962C8B-B14F-4D97-AF65-F5344CB8AC3E}">
        <p14:creationId xmlns:p14="http://schemas.microsoft.com/office/powerpoint/2010/main" val="3572573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47019F-DAD6-4D55-9071-2A9FE54A17AB}" type="datetimeFigureOut">
              <a:rPr lang="en-IN" smtClean="0"/>
              <a:t>19-11-2018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8D7545B-D009-480A-BB41-F4415F56AAF8}" type="slidenum">
              <a:rPr lang="en-IN" smtClean="0"/>
              <a:t>‹#›</a:t>
            </a:fld>
            <a:endParaRPr lang="en-IN"/>
          </a:p>
        </p:txBody>
      </p:sp>
    </p:spTree>
    <p:extLst>
      <p:ext uri="{BB962C8B-B14F-4D97-AF65-F5344CB8AC3E}">
        <p14:creationId xmlns:p14="http://schemas.microsoft.com/office/powerpoint/2010/main" val="1830195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7019F-DAD6-4D55-9071-2A9FE54A17AB}" type="datetimeFigureOut">
              <a:rPr lang="en-IN" smtClean="0"/>
              <a:t>19-11-2018</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7545B-D009-480A-BB41-F4415F56AAF8}" type="slidenum">
              <a:rPr lang="en-IN" smtClean="0"/>
              <a:t>‹#›</a:t>
            </a:fld>
            <a:endParaRPr lang="en-IN"/>
          </a:p>
        </p:txBody>
      </p:sp>
    </p:spTree>
    <p:extLst>
      <p:ext uri="{BB962C8B-B14F-4D97-AF65-F5344CB8AC3E}">
        <p14:creationId xmlns:p14="http://schemas.microsoft.com/office/powerpoint/2010/main" val="974569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523999" y="4257406"/>
            <a:ext cx="2810257" cy="1261884"/>
          </a:xfrm>
          <a:prstGeom prst="rect">
            <a:avLst/>
          </a:prstGeom>
          <a:noFill/>
        </p:spPr>
        <p:txBody>
          <a:bodyPr wrap="square" rtlCol="0">
            <a:spAutoFit/>
          </a:bodyPr>
          <a:lstStyle/>
          <a:p>
            <a:r>
              <a:rPr lang="en-IN" sz="3200" dirty="0" smtClean="0">
                <a:solidFill>
                  <a:schemeClr val="bg1"/>
                </a:solidFill>
                <a:latin typeface="Myriad Pro" panose="020B0503030403020204" pitchFamily="34" charset="0"/>
              </a:rPr>
              <a:t>Phase 1 </a:t>
            </a:r>
          </a:p>
          <a:p>
            <a:r>
              <a:rPr lang="en-IN" sz="4400" b="1" dirty="0" smtClean="0">
                <a:solidFill>
                  <a:schemeClr val="bg1"/>
                </a:solidFill>
                <a:latin typeface="Myriad Pro" panose="020B0503030403020204" pitchFamily="34" charset="0"/>
              </a:rPr>
              <a:t>IDENTIFY</a:t>
            </a:r>
            <a:endParaRPr lang="en-IN" sz="4400" b="1"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3885539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2629" y="0"/>
            <a:ext cx="9246742" cy="6858000"/>
          </a:xfrm>
        </p:spPr>
      </p:pic>
    </p:spTree>
    <p:extLst>
      <p:ext uri="{BB962C8B-B14F-4D97-AF65-F5344CB8AC3E}">
        <p14:creationId xmlns:p14="http://schemas.microsoft.com/office/powerpoint/2010/main" val="3652889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9462" y="1"/>
            <a:ext cx="7913075" cy="6857999"/>
          </a:xfrm>
        </p:spPr>
      </p:pic>
    </p:spTree>
    <p:extLst>
      <p:ext uri="{BB962C8B-B14F-4D97-AF65-F5344CB8AC3E}">
        <p14:creationId xmlns:p14="http://schemas.microsoft.com/office/powerpoint/2010/main" val="1479301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3391" y="0"/>
            <a:ext cx="8945217" cy="6858000"/>
          </a:xfrm>
        </p:spPr>
      </p:pic>
    </p:spTree>
    <p:extLst>
      <p:ext uri="{BB962C8B-B14F-4D97-AF65-F5344CB8AC3E}">
        <p14:creationId xmlns:p14="http://schemas.microsoft.com/office/powerpoint/2010/main" val="3461910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6503" y="0"/>
            <a:ext cx="7958993" cy="6858000"/>
          </a:xfrm>
        </p:spPr>
      </p:pic>
    </p:spTree>
    <p:extLst>
      <p:ext uri="{BB962C8B-B14F-4D97-AF65-F5344CB8AC3E}">
        <p14:creationId xmlns:p14="http://schemas.microsoft.com/office/powerpoint/2010/main" val="797889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3315" y="0"/>
            <a:ext cx="9205369" cy="6858000"/>
          </a:xfrm>
        </p:spPr>
      </p:pic>
    </p:spTree>
    <p:extLst>
      <p:ext uri="{BB962C8B-B14F-4D97-AF65-F5344CB8AC3E}">
        <p14:creationId xmlns:p14="http://schemas.microsoft.com/office/powerpoint/2010/main" val="3228556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9462" y="0"/>
            <a:ext cx="7913076" cy="6858000"/>
          </a:xfrm>
        </p:spPr>
      </p:pic>
    </p:spTree>
    <p:extLst>
      <p:ext uri="{BB962C8B-B14F-4D97-AF65-F5344CB8AC3E}">
        <p14:creationId xmlns:p14="http://schemas.microsoft.com/office/powerpoint/2010/main" val="894597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3391" y="0"/>
            <a:ext cx="8945217" cy="6858000"/>
          </a:xfrm>
        </p:spPr>
      </p:pic>
    </p:spTree>
    <p:extLst>
      <p:ext uri="{BB962C8B-B14F-4D97-AF65-F5344CB8AC3E}">
        <p14:creationId xmlns:p14="http://schemas.microsoft.com/office/powerpoint/2010/main" val="1212477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6503" y="0"/>
            <a:ext cx="7958993" cy="6858000"/>
          </a:xfrm>
        </p:spPr>
      </p:pic>
    </p:spTree>
    <p:extLst>
      <p:ext uri="{BB962C8B-B14F-4D97-AF65-F5344CB8AC3E}">
        <p14:creationId xmlns:p14="http://schemas.microsoft.com/office/powerpoint/2010/main" val="1189225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3150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a:xfrm>
            <a:off x="838200" y="643185"/>
            <a:ext cx="3120936" cy="769441"/>
          </a:xfrm>
          <a:prstGeom prst="rect">
            <a:avLst/>
          </a:prstGeom>
          <a:noFill/>
        </p:spPr>
        <p:txBody>
          <a:bodyPr wrap="square" rtlCol="0">
            <a:spAutoFit/>
          </a:bodyPr>
          <a:lstStyle/>
          <a:p>
            <a:r>
              <a:rPr lang="en-IN" sz="4400" b="1" dirty="0" smtClean="0">
                <a:solidFill>
                  <a:schemeClr val="bg1"/>
                </a:solidFill>
                <a:latin typeface="Myriad Pro" panose="020B0503030403020204" pitchFamily="34" charset="0"/>
              </a:rPr>
              <a:t>PROBLEMS</a:t>
            </a:r>
            <a:endParaRPr lang="en-IN" sz="4400" b="1" dirty="0">
              <a:solidFill>
                <a:schemeClr val="bg1"/>
              </a:solidFill>
              <a:latin typeface="Myriad Pro" panose="020B0503030403020204" pitchFamily="34" charset="0"/>
            </a:endParaRPr>
          </a:p>
        </p:txBody>
      </p:sp>
      <p:sp>
        <p:nvSpPr>
          <p:cNvPr id="11" name="TextBox 10"/>
          <p:cNvSpPr txBox="1"/>
          <p:nvPr/>
        </p:nvSpPr>
        <p:spPr>
          <a:xfrm>
            <a:off x="1208314" y="2269671"/>
            <a:ext cx="3265715" cy="2308324"/>
          </a:xfrm>
          <a:prstGeom prst="rect">
            <a:avLst/>
          </a:prstGeom>
          <a:noFill/>
        </p:spPr>
        <p:txBody>
          <a:bodyPr wrap="square" rtlCol="0">
            <a:spAutoFit/>
          </a:bodyPr>
          <a:lstStyle/>
          <a:p>
            <a:pPr>
              <a:lnSpc>
                <a:spcPct val="150000"/>
              </a:lnSpc>
            </a:pPr>
            <a:r>
              <a:rPr lang="en-IN" sz="2400" dirty="0" smtClean="0">
                <a:solidFill>
                  <a:schemeClr val="bg1"/>
                </a:solidFill>
                <a:latin typeface="Myriad Pro" panose="020B0503030403020204" pitchFamily="34" charset="0"/>
              </a:rPr>
              <a:t>Difficult to perform</a:t>
            </a:r>
          </a:p>
          <a:p>
            <a:pPr>
              <a:lnSpc>
                <a:spcPct val="150000"/>
              </a:lnSpc>
            </a:pPr>
            <a:r>
              <a:rPr lang="en-IN" sz="2400" dirty="0" smtClean="0">
                <a:solidFill>
                  <a:schemeClr val="bg1"/>
                </a:solidFill>
                <a:latin typeface="Myriad Pro" panose="020B0503030403020204" pitchFamily="34" charset="0"/>
              </a:rPr>
              <a:t>Causes physical injury</a:t>
            </a:r>
          </a:p>
          <a:p>
            <a:pPr>
              <a:lnSpc>
                <a:spcPct val="150000"/>
              </a:lnSpc>
            </a:pPr>
            <a:r>
              <a:rPr lang="en-IN" sz="2400" dirty="0" smtClean="0">
                <a:solidFill>
                  <a:schemeClr val="bg1"/>
                </a:solidFill>
                <a:latin typeface="Myriad Pro" panose="020B0503030403020204" pitchFamily="34" charset="0"/>
              </a:rPr>
              <a:t>Repetitive task</a:t>
            </a:r>
          </a:p>
          <a:p>
            <a:pPr>
              <a:lnSpc>
                <a:spcPct val="150000"/>
              </a:lnSpc>
            </a:pPr>
            <a:r>
              <a:rPr lang="en-IN" sz="2400" dirty="0" smtClean="0">
                <a:solidFill>
                  <a:schemeClr val="bg1"/>
                </a:solidFill>
                <a:latin typeface="Myriad Pro" panose="020B0503030403020204" pitchFamily="34" charset="0"/>
              </a:rPr>
              <a:t>Stressful</a:t>
            </a:r>
          </a:p>
        </p:txBody>
      </p:sp>
      <p:sp>
        <p:nvSpPr>
          <p:cNvPr id="9" name="TextBox 8"/>
          <p:cNvSpPr txBox="1"/>
          <p:nvPr/>
        </p:nvSpPr>
        <p:spPr>
          <a:xfrm>
            <a:off x="6406242" y="2269671"/>
            <a:ext cx="3265715" cy="2308324"/>
          </a:xfrm>
          <a:prstGeom prst="rect">
            <a:avLst/>
          </a:prstGeom>
          <a:noFill/>
        </p:spPr>
        <p:txBody>
          <a:bodyPr wrap="square" rtlCol="0">
            <a:spAutoFit/>
          </a:bodyPr>
          <a:lstStyle/>
          <a:p>
            <a:pPr>
              <a:lnSpc>
                <a:spcPct val="150000"/>
              </a:lnSpc>
            </a:pPr>
            <a:r>
              <a:rPr lang="en-IN" sz="2400" dirty="0" smtClean="0">
                <a:solidFill>
                  <a:schemeClr val="bg1"/>
                </a:solidFill>
                <a:latin typeface="Myriad Pro" panose="020B0503030403020204" pitchFamily="34" charset="0"/>
              </a:rPr>
              <a:t>Uncomfortable</a:t>
            </a:r>
          </a:p>
          <a:p>
            <a:pPr>
              <a:lnSpc>
                <a:spcPct val="150000"/>
              </a:lnSpc>
            </a:pPr>
            <a:r>
              <a:rPr lang="en-IN" sz="2400" dirty="0" smtClean="0">
                <a:solidFill>
                  <a:schemeClr val="bg1"/>
                </a:solidFill>
                <a:latin typeface="Myriad Pro" panose="020B0503030403020204" pitchFamily="34" charset="0"/>
              </a:rPr>
              <a:t>Complicated</a:t>
            </a:r>
          </a:p>
          <a:p>
            <a:pPr>
              <a:lnSpc>
                <a:spcPct val="150000"/>
              </a:lnSpc>
            </a:pPr>
            <a:r>
              <a:rPr lang="en-IN" sz="2400" dirty="0" smtClean="0">
                <a:solidFill>
                  <a:schemeClr val="bg1"/>
                </a:solidFill>
                <a:latin typeface="Myriad Pro" panose="020B0503030403020204" pitchFamily="34" charset="0"/>
              </a:rPr>
              <a:t>Confusing</a:t>
            </a:r>
          </a:p>
          <a:p>
            <a:pPr>
              <a:lnSpc>
                <a:spcPct val="150000"/>
              </a:lnSpc>
            </a:pPr>
            <a:r>
              <a:rPr lang="en-IN" sz="2400" dirty="0" smtClean="0">
                <a:solidFill>
                  <a:schemeClr val="bg1"/>
                </a:solidFill>
                <a:latin typeface="Myriad Pro" panose="020B0503030403020204" pitchFamily="34" charset="0"/>
              </a:rPr>
              <a:t>Unorganized etc.,</a:t>
            </a:r>
          </a:p>
        </p:txBody>
      </p:sp>
      <p:sp>
        <p:nvSpPr>
          <p:cNvPr id="12" name="TextBox 11"/>
          <p:cNvSpPr txBox="1"/>
          <p:nvPr/>
        </p:nvSpPr>
        <p:spPr>
          <a:xfrm>
            <a:off x="1208314" y="4901654"/>
            <a:ext cx="9209316" cy="1615827"/>
          </a:xfrm>
          <a:prstGeom prst="rect">
            <a:avLst/>
          </a:prstGeom>
          <a:noFill/>
        </p:spPr>
        <p:txBody>
          <a:bodyPr wrap="square" rtlCol="0">
            <a:spAutoFit/>
          </a:bodyPr>
          <a:lstStyle/>
          <a:p>
            <a:pPr>
              <a:lnSpc>
                <a:spcPct val="150000"/>
              </a:lnSpc>
            </a:pPr>
            <a:r>
              <a:rPr lang="en-IN" i="1" dirty="0" smtClean="0">
                <a:solidFill>
                  <a:schemeClr val="bg1"/>
                </a:solidFill>
                <a:latin typeface="Myriad Pro" panose="020B0503030403020204" pitchFamily="34" charset="0"/>
              </a:rPr>
              <a:t>Note:</a:t>
            </a:r>
            <a:endParaRPr lang="en-IN" i="1" dirty="0">
              <a:solidFill>
                <a:schemeClr val="bg1"/>
              </a:solidFill>
              <a:latin typeface="Myriad Pro" panose="020B0503030403020204" pitchFamily="34" charset="0"/>
            </a:endParaRPr>
          </a:p>
          <a:p>
            <a:pPr>
              <a:lnSpc>
                <a:spcPct val="150000"/>
              </a:lnSpc>
            </a:pPr>
            <a:r>
              <a:rPr lang="en-IN" sz="2400" dirty="0" smtClean="0">
                <a:solidFill>
                  <a:schemeClr val="bg1"/>
                </a:solidFill>
                <a:latin typeface="Myriad Pro" panose="020B0503030403020204" pitchFamily="34" charset="0"/>
              </a:rPr>
              <a:t>Problems vary from person to person and differs with respect to context</a:t>
            </a:r>
          </a:p>
        </p:txBody>
      </p:sp>
    </p:spTree>
    <p:extLst>
      <p:ext uri="{BB962C8B-B14F-4D97-AF65-F5344CB8AC3E}">
        <p14:creationId xmlns:p14="http://schemas.microsoft.com/office/powerpoint/2010/main" val="2774994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0" y="1027906"/>
            <a:ext cx="6096000" cy="5257800"/>
          </a:xfrm>
        </p:spPr>
      </p:pic>
    </p:spTree>
    <p:extLst>
      <p:ext uri="{BB962C8B-B14F-4D97-AF65-F5344CB8AC3E}">
        <p14:creationId xmlns:p14="http://schemas.microsoft.com/office/powerpoint/2010/main" val="4032754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3716000" cy="6858000"/>
          </a:xfrm>
        </p:spPr>
      </p:pic>
    </p:spTree>
    <p:extLst>
      <p:ext uri="{BB962C8B-B14F-4D97-AF65-F5344CB8AC3E}">
        <p14:creationId xmlns:p14="http://schemas.microsoft.com/office/powerpoint/2010/main" val="3632666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849088"/>
            <a:ext cx="12235544" cy="9176658"/>
          </a:xfrm>
        </p:spPr>
      </p:pic>
    </p:spTree>
    <p:extLst>
      <p:ext uri="{BB962C8B-B14F-4D97-AF65-F5344CB8AC3E}">
        <p14:creationId xmlns:p14="http://schemas.microsoft.com/office/powerpoint/2010/main" val="3480762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523999" y="4257406"/>
            <a:ext cx="2023873" cy="1261884"/>
          </a:xfrm>
          <a:prstGeom prst="rect">
            <a:avLst/>
          </a:prstGeom>
          <a:noFill/>
        </p:spPr>
        <p:txBody>
          <a:bodyPr wrap="square" rtlCol="0">
            <a:spAutoFit/>
          </a:bodyPr>
          <a:lstStyle/>
          <a:p>
            <a:r>
              <a:rPr lang="en-IN" sz="3200" dirty="0" smtClean="0">
                <a:solidFill>
                  <a:schemeClr val="bg1"/>
                </a:solidFill>
                <a:latin typeface="Myriad Pro" panose="020B0503030403020204" pitchFamily="34" charset="0"/>
              </a:rPr>
              <a:t>Phase 2</a:t>
            </a:r>
          </a:p>
          <a:p>
            <a:r>
              <a:rPr lang="en-IN" sz="4400" b="1" dirty="0" smtClean="0">
                <a:solidFill>
                  <a:schemeClr val="bg1"/>
                </a:solidFill>
                <a:latin typeface="Myriad Pro" panose="020B0503030403020204" pitchFamily="34" charset="0"/>
              </a:rPr>
              <a:t>DEFINE  </a:t>
            </a:r>
            <a:endParaRPr lang="en-IN" sz="4400" b="1"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2485313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208314" y="643184"/>
            <a:ext cx="3959136" cy="769441"/>
          </a:xfrm>
          <a:prstGeom prst="rect">
            <a:avLst/>
          </a:prstGeom>
          <a:noFill/>
        </p:spPr>
        <p:txBody>
          <a:bodyPr wrap="square" rtlCol="0">
            <a:spAutoFit/>
          </a:bodyPr>
          <a:lstStyle/>
          <a:p>
            <a:r>
              <a:rPr lang="en-IN" sz="4400" b="1" dirty="0" smtClean="0">
                <a:solidFill>
                  <a:schemeClr val="bg1"/>
                </a:solidFill>
                <a:latin typeface="Myriad Pro" panose="020B0503030403020204" pitchFamily="34" charset="0"/>
              </a:rPr>
              <a:t>INFORMATION</a:t>
            </a:r>
            <a:endParaRPr lang="en-IN" sz="4400" b="1" dirty="0">
              <a:solidFill>
                <a:schemeClr val="bg1"/>
              </a:solidFill>
              <a:latin typeface="Myriad Pro" panose="020B0503030403020204" pitchFamily="34" charset="0"/>
            </a:endParaRPr>
          </a:p>
        </p:txBody>
      </p:sp>
      <p:sp>
        <p:nvSpPr>
          <p:cNvPr id="6" name="TextBox 5"/>
          <p:cNvSpPr txBox="1"/>
          <p:nvPr/>
        </p:nvSpPr>
        <p:spPr>
          <a:xfrm>
            <a:off x="7827263" y="766294"/>
            <a:ext cx="2921289" cy="523220"/>
          </a:xfrm>
          <a:prstGeom prst="rect">
            <a:avLst/>
          </a:prstGeom>
          <a:noFill/>
        </p:spPr>
        <p:txBody>
          <a:bodyPr wrap="square" rtlCol="0">
            <a:spAutoFit/>
          </a:bodyPr>
          <a:lstStyle/>
          <a:p>
            <a:r>
              <a:rPr lang="en-IN" sz="2800" dirty="0" smtClean="0">
                <a:solidFill>
                  <a:schemeClr val="bg1"/>
                </a:solidFill>
                <a:latin typeface="Myriad Pro" panose="020B0503030403020204" pitchFamily="34" charset="0"/>
              </a:rPr>
              <a:t>Details of the Visit</a:t>
            </a:r>
            <a:endParaRPr lang="en-IN" sz="2800" dirty="0">
              <a:solidFill>
                <a:schemeClr val="bg1"/>
              </a:solidFill>
              <a:latin typeface="Myriad Pro" panose="020B0503030403020204" pitchFamily="34" charset="0"/>
            </a:endParaRPr>
          </a:p>
        </p:txBody>
      </p:sp>
      <p:cxnSp>
        <p:nvCxnSpPr>
          <p:cNvPr id="8" name="Straight Connector 7"/>
          <p:cNvCxnSpPr/>
          <p:nvPr/>
        </p:nvCxnSpPr>
        <p:spPr>
          <a:xfrm>
            <a:off x="6197458" y="643184"/>
            <a:ext cx="0" cy="76944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08314" y="3262630"/>
            <a:ext cx="9540239" cy="1477328"/>
          </a:xfrm>
          <a:prstGeom prst="rect">
            <a:avLst/>
          </a:prstGeom>
          <a:noFill/>
        </p:spPr>
        <p:txBody>
          <a:bodyPr wrap="square" rtlCol="0">
            <a:spAutoFit/>
          </a:bodyPr>
          <a:lstStyle/>
          <a:p>
            <a:pPr>
              <a:lnSpc>
                <a:spcPct val="150000"/>
              </a:lnSpc>
            </a:pPr>
            <a:r>
              <a:rPr lang="en-IN" sz="3600" dirty="0" smtClean="0">
                <a:solidFill>
                  <a:schemeClr val="bg1"/>
                </a:solidFill>
                <a:latin typeface="Myriad Pro" panose="020B0503030403020204" pitchFamily="34" charset="0"/>
              </a:rPr>
              <a:t>Place	 - Users	 - Tasks	 - Tools	- Pains</a:t>
            </a:r>
          </a:p>
          <a:p>
            <a:pPr>
              <a:lnSpc>
                <a:spcPct val="150000"/>
              </a:lnSpc>
            </a:pPr>
            <a:endParaRPr lang="en-IN" sz="2400" dirty="0" smtClean="0">
              <a:solidFill>
                <a:schemeClr val="bg1"/>
              </a:solidFill>
              <a:latin typeface="Myriad Pro" panose="020B0503030403020204" pitchFamily="34" charset="0"/>
            </a:endParaRPr>
          </a:p>
        </p:txBody>
      </p:sp>
    </p:spTree>
    <p:extLst>
      <p:ext uri="{BB962C8B-B14F-4D97-AF65-F5344CB8AC3E}">
        <p14:creationId xmlns:p14="http://schemas.microsoft.com/office/powerpoint/2010/main" val="4173335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257544459"/>
              </p:ext>
            </p:extLst>
          </p:nvPr>
        </p:nvGraphicFramePr>
        <p:xfrm>
          <a:off x="0" y="0"/>
          <a:ext cx="12192000" cy="6918960"/>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857818">
                <a:tc>
                  <a:txBody>
                    <a:bodyPr/>
                    <a:lstStyle/>
                    <a:p>
                      <a:r>
                        <a:rPr lang="en-IN" sz="3200" dirty="0" smtClean="0">
                          <a:solidFill>
                            <a:schemeClr val="bg1"/>
                          </a:solidFill>
                          <a:latin typeface="+mn-lt"/>
                        </a:rPr>
                        <a:t>Place</a:t>
                      </a:r>
                      <a:endParaRPr lang="en-IN" sz="3200" dirty="0">
                        <a:solidFill>
                          <a:schemeClr val="bg1"/>
                        </a:solidFill>
                        <a:latin typeface="+mn-lt"/>
                      </a:endParaRPr>
                    </a:p>
                  </a:txBody>
                  <a:tcPr>
                    <a:solidFill>
                      <a:schemeClr val="bg2">
                        <a:lumMod val="50000"/>
                      </a:schemeClr>
                    </a:solidFill>
                  </a:tcPr>
                </a:tc>
                <a:tc>
                  <a:txBody>
                    <a:bodyPr/>
                    <a:lstStyle/>
                    <a:p>
                      <a:r>
                        <a:rPr lang="en-IN" sz="3200" dirty="0" smtClean="0">
                          <a:solidFill>
                            <a:schemeClr val="bg1"/>
                          </a:solidFill>
                          <a:latin typeface="+mn-lt"/>
                        </a:rPr>
                        <a:t>Users</a:t>
                      </a:r>
                      <a:endParaRPr lang="en-IN" sz="3200" dirty="0">
                        <a:solidFill>
                          <a:schemeClr val="bg1"/>
                        </a:solidFill>
                        <a:latin typeface="+mn-lt"/>
                      </a:endParaRPr>
                    </a:p>
                  </a:txBody>
                  <a:tcPr>
                    <a:solidFill>
                      <a:schemeClr val="bg2">
                        <a:lumMod val="50000"/>
                      </a:schemeClr>
                    </a:solidFill>
                  </a:tcPr>
                </a:tc>
                <a:tc>
                  <a:txBody>
                    <a:bodyPr/>
                    <a:lstStyle/>
                    <a:p>
                      <a:r>
                        <a:rPr lang="en-IN" sz="3200" dirty="0" smtClean="0">
                          <a:solidFill>
                            <a:schemeClr val="bg1"/>
                          </a:solidFill>
                          <a:latin typeface="+mn-lt"/>
                        </a:rPr>
                        <a:t>Tasks / Sub tasks</a:t>
                      </a:r>
                      <a:endParaRPr lang="en-IN" sz="3200" dirty="0">
                        <a:solidFill>
                          <a:schemeClr val="bg1"/>
                        </a:solidFill>
                        <a:latin typeface="+mn-lt"/>
                      </a:endParaRPr>
                    </a:p>
                  </a:txBody>
                  <a:tcPr>
                    <a:solidFill>
                      <a:schemeClr val="bg2">
                        <a:lumMod val="50000"/>
                      </a:schemeClr>
                    </a:solidFill>
                  </a:tcPr>
                </a:tc>
                <a:tc>
                  <a:txBody>
                    <a:bodyPr/>
                    <a:lstStyle/>
                    <a:p>
                      <a:r>
                        <a:rPr lang="en-IN" sz="3200" dirty="0" smtClean="0">
                          <a:solidFill>
                            <a:schemeClr val="bg1"/>
                          </a:solidFill>
                          <a:latin typeface="+mn-lt"/>
                        </a:rPr>
                        <a:t>Tools</a:t>
                      </a:r>
                      <a:endParaRPr lang="en-IN" sz="3200" dirty="0">
                        <a:solidFill>
                          <a:schemeClr val="bg1"/>
                        </a:solidFill>
                        <a:latin typeface="+mn-lt"/>
                      </a:endParaRPr>
                    </a:p>
                  </a:txBody>
                  <a:tcPr>
                    <a:solidFill>
                      <a:schemeClr val="bg2">
                        <a:lumMod val="50000"/>
                      </a:schemeClr>
                    </a:solidFill>
                  </a:tcPr>
                </a:tc>
                <a:tc>
                  <a:txBody>
                    <a:bodyPr/>
                    <a:lstStyle/>
                    <a:p>
                      <a:r>
                        <a:rPr lang="en-IN" sz="3200" dirty="0" smtClean="0">
                          <a:solidFill>
                            <a:schemeClr val="bg1"/>
                          </a:solidFill>
                          <a:latin typeface="+mn-lt"/>
                        </a:rPr>
                        <a:t>Pains</a:t>
                      </a:r>
                      <a:endParaRPr lang="en-IN" sz="3200" dirty="0">
                        <a:solidFill>
                          <a:schemeClr val="bg1"/>
                        </a:solidFill>
                        <a:latin typeface="+mn-lt"/>
                      </a:endParaRPr>
                    </a:p>
                  </a:txBody>
                  <a:tcPr>
                    <a:solidFill>
                      <a:schemeClr val="bg2">
                        <a:lumMod val="50000"/>
                      </a:schemeClr>
                    </a:solidFill>
                  </a:tcPr>
                </a:tc>
              </a:tr>
              <a:tr h="1617600">
                <a:tc>
                  <a:txBody>
                    <a:bodyPr/>
                    <a:lstStyle/>
                    <a:p>
                      <a:endParaRPr lang="en-IN" dirty="0">
                        <a:solidFill>
                          <a:schemeClr val="bg1"/>
                        </a:solidFill>
                        <a:latin typeface="+mn-lt"/>
                      </a:endParaRPr>
                    </a:p>
                  </a:txBody>
                  <a:tcPr>
                    <a:solidFill>
                      <a:schemeClr val="bg2">
                        <a:lumMod val="50000"/>
                      </a:schemeClr>
                    </a:solidFill>
                  </a:tcPr>
                </a:tc>
                <a:tc>
                  <a:txBody>
                    <a:bodyPr/>
                    <a:lstStyle/>
                    <a:p>
                      <a:r>
                        <a:rPr lang="en-IN" dirty="0" smtClean="0">
                          <a:solidFill>
                            <a:schemeClr val="bg1"/>
                          </a:solidFill>
                          <a:latin typeface="+mn-lt"/>
                        </a:rPr>
                        <a:t>Old /</a:t>
                      </a:r>
                      <a:r>
                        <a:rPr lang="en-IN" baseline="0" dirty="0" smtClean="0">
                          <a:solidFill>
                            <a:schemeClr val="bg1"/>
                          </a:solidFill>
                          <a:latin typeface="+mn-lt"/>
                        </a:rPr>
                        <a:t> Aged </a:t>
                      </a:r>
                      <a:r>
                        <a:rPr lang="en-IN" dirty="0" smtClean="0">
                          <a:solidFill>
                            <a:schemeClr val="bg1"/>
                          </a:solidFill>
                          <a:latin typeface="+mn-lt"/>
                        </a:rPr>
                        <a:t>Joggers</a:t>
                      </a:r>
                      <a:endParaRPr lang="en-IN" dirty="0">
                        <a:solidFill>
                          <a:schemeClr val="bg1"/>
                        </a:solidFill>
                        <a:latin typeface="+mn-lt"/>
                      </a:endParaRPr>
                    </a:p>
                  </a:txBody>
                  <a:tcPr>
                    <a:solidFill>
                      <a:schemeClr val="bg2">
                        <a:lumMod val="50000"/>
                      </a:schemeClr>
                    </a:solidFill>
                  </a:tcPr>
                </a:tc>
                <a:tc>
                  <a:txBody>
                    <a:bodyPr/>
                    <a:lstStyle/>
                    <a:p>
                      <a:r>
                        <a:rPr lang="en-IN" dirty="0" smtClean="0">
                          <a:solidFill>
                            <a:schemeClr val="bg1"/>
                          </a:solidFill>
                          <a:latin typeface="+mn-lt"/>
                        </a:rPr>
                        <a:t>Tasks:</a:t>
                      </a:r>
                    </a:p>
                    <a:p>
                      <a:r>
                        <a:rPr lang="en-IN" dirty="0" smtClean="0">
                          <a:solidFill>
                            <a:schemeClr val="bg1"/>
                          </a:solidFill>
                          <a:latin typeface="+mn-lt"/>
                        </a:rPr>
                        <a:t>Run</a:t>
                      </a:r>
                    </a:p>
                    <a:p>
                      <a:r>
                        <a:rPr lang="en-IN" dirty="0" smtClean="0">
                          <a:solidFill>
                            <a:schemeClr val="bg1"/>
                          </a:solidFill>
                          <a:latin typeface="+mn-lt"/>
                        </a:rPr>
                        <a:t>Laugh</a:t>
                      </a:r>
                    </a:p>
                    <a:p>
                      <a:r>
                        <a:rPr lang="en-IN" dirty="0" smtClean="0">
                          <a:solidFill>
                            <a:schemeClr val="bg1"/>
                          </a:solidFill>
                          <a:latin typeface="+mn-lt"/>
                        </a:rPr>
                        <a:t>Yoga</a:t>
                      </a:r>
                    </a:p>
                    <a:p>
                      <a:r>
                        <a:rPr lang="en-IN" dirty="0" smtClean="0">
                          <a:solidFill>
                            <a:schemeClr val="bg1"/>
                          </a:solidFill>
                          <a:latin typeface="+mn-lt"/>
                        </a:rPr>
                        <a:t>Sub task: </a:t>
                      </a:r>
                    </a:p>
                    <a:p>
                      <a:r>
                        <a:rPr lang="en-IN" dirty="0" smtClean="0">
                          <a:solidFill>
                            <a:schemeClr val="bg1"/>
                          </a:solidFill>
                          <a:latin typeface="+mn-lt"/>
                        </a:rPr>
                        <a:t>Socialize</a:t>
                      </a:r>
                    </a:p>
                    <a:p>
                      <a:r>
                        <a:rPr lang="en-IN" dirty="0" smtClean="0">
                          <a:solidFill>
                            <a:schemeClr val="bg1"/>
                          </a:solidFill>
                          <a:latin typeface="+mn-lt"/>
                        </a:rPr>
                        <a:t>Rest</a:t>
                      </a:r>
                      <a:endParaRPr lang="en-IN" dirty="0">
                        <a:solidFill>
                          <a:schemeClr val="bg1"/>
                        </a:solidFill>
                        <a:latin typeface="+mn-lt"/>
                      </a:endParaRPr>
                    </a:p>
                  </a:txBody>
                  <a:tcPr>
                    <a:solidFill>
                      <a:schemeClr val="bg2">
                        <a:lumMod val="50000"/>
                      </a:schemeClr>
                    </a:solidFill>
                  </a:tcPr>
                </a:tc>
                <a:tc>
                  <a:txBody>
                    <a:bodyPr/>
                    <a:lstStyle/>
                    <a:p>
                      <a:r>
                        <a:rPr lang="en-IN" dirty="0" smtClean="0">
                          <a:solidFill>
                            <a:schemeClr val="bg1"/>
                          </a:solidFill>
                          <a:latin typeface="+mn-lt"/>
                        </a:rPr>
                        <a:t>Shoes</a:t>
                      </a:r>
                    </a:p>
                    <a:p>
                      <a:r>
                        <a:rPr lang="en-IN" dirty="0" smtClean="0">
                          <a:solidFill>
                            <a:schemeClr val="bg1"/>
                          </a:solidFill>
                          <a:latin typeface="+mn-lt"/>
                        </a:rPr>
                        <a:t>Yoga Mat</a:t>
                      </a:r>
                    </a:p>
                    <a:p>
                      <a:r>
                        <a:rPr lang="en-IN" dirty="0" smtClean="0">
                          <a:solidFill>
                            <a:schemeClr val="bg1"/>
                          </a:solidFill>
                          <a:latin typeface="+mn-lt"/>
                        </a:rPr>
                        <a:t>Step Counter</a:t>
                      </a:r>
                    </a:p>
                    <a:p>
                      <a:r>
                        <a:rPr lang="en-IN" dirty="0" smtClean="0">
                          <a:solidFill>
                            <a:schemeClr val="bg1"/>
                          </a:solidFill>
                          <a:latin typeface="+mn-lt"/>
                        </a:rPr>
                        <a:t>Benches</a:t>
                      </a:r>
                      <a:endParaRPr lang="en-IN" dirty="0">
                        <a:solidFill>
                          <a:schemeClr val="bg1"/>
                        </a:solidFill>
                        <a:latin typeface="+mn-lt"/>
                      </a:endParaRPr>
                    </a:p>
                  </a:txBody>
                  <a:tcPr>
                    <a:solidFill>
                      <a:schemeClr val="bg2">
                        <a:lumMod val="50000"/>
                      </a:schemeClr>
                    </a:solidFill>
                  </a:tcPr>
                </a:tc>
                <a:tc>
                  <a:txBody>
                    <a:bodyPr/>
                    <a:lstStyle/>
                    <a:p>
                      <a:r>
                        <a:rPr lang="en-IN" dirty="0" smtClean="0">
                          <a:solidFill>
                            <a:schemeClr val="bg1"/>
                          </a:solidFill>
                          <a:latin typeface="+mn-lt"/>
                        </a:rPr>
                        <a:t>Yoga Mat – Extra Luggage</a:t>
                      </a:r>
                    </a:p>
                    <a:p>
                      <a:endParaRPr lang="en-IN" dirty="0" smtClean="0">
                        <a:solidFill>
                          <a:schemeClr val="bg1"/>
                        </a:solidFill>
                        <a:latin typeface="+mn-lt"/>
                      </a:endParaRPr>
                    </a:p>
                    <a:p>
                      <a:r>
                        <a:rPr lang="en-IN" dirty="0" smtClean="0">
                          <a:solidFill>
                            <a:schemeClr val="bg1"/>
                          </a:solidFill>
                          <a:latin typeface="+mn-lt"/>
                        </a:rPr>
                        <a:t>Benches – Not comfortable for old people to rest </a:t>
                      </a:r>
                      <a:endParaRPr lang="en-IN" dirty="0">
                        <a:solidFill>
                          <a:schemeClr val="bg1"/>
                        </a:solidFill>
                        <a:latin typeface="+mn-lt"/>
                      </a:endParaRPr>
                    </a:p>
                  </a:txBody>
                  <a:tcPr>
                    <a:solidFill>
                      <a:schemeClr val="bg2">
                        <a:lumMod val="50000"/>
                      </a:schemeClr>
                    </a:solidFill>
                  </a:tcPr>
                </a:tc>
              </a:tr>
              <a:tr h="749978">
                <a:tc>
                  <a:txBody>
                    <a:bodyPr/>
                    <a:lstStyle/>
                    <a:p>
                      <a:r>
                        <a:rPr lang="en-IN" dirty="0" smtClean="0">
                          <a:solidFill>
                            <a:schemeClr val="bg1"/>
                          </a:solidFill>
                          <a:latin typeface="+mn-lt"/>
                        </a:rPr>
                        <a:t>Public Garden</a:t>
                      </a:r>
                      <a:endParaRPr lang="en-IN" dirty="0">
                        <a:solidFill>
                          <a:schemeClr val="bg1"/>
                        </a:solidFill>
                        <a:latin typeface="+mn-lt"/>
                      </a:endParaRPr>
                    </a:p>
                  </a:txBody>
                  <a:tcPr>
                    <a:solidFill>
                      <a:schemeClr val="bg2">
                        <a:lumMod val="50000"/>
                      </a:schemeClr>
                    </a:solidFill>
                  </a:tcPr>
                </a:tc>
                <a:tc>
                  <a:txBody>
                    <a:bodyPr/>
                    <a:lstStyle/>
                    <a:p>
                      <a:r>
                        <a:rPr lang="en-IN" dirty="0" smtClean="0">
                          <a:solidFill>
                            <a:schemeClr val="bg1"/>
                          </a:solidFill>
                          <a:latin typeface="+mn-lt"/>
                        </a:rPr>
                        <a:t>Security</a:t>
                      </a:r>
                      <a:endParaRPr lang="en-IN" dirty="0">
                        <a:solidFill>
                          <a:schemeClr val="bg1"/>
                        </a:solidFill>
                        <a:latin typeface="+mn-lt"/>
                      </a:endParaRPr>
                    </a:p>
                  </a:txBody>
                  <a:tcPr>
                    <a:solidFill>
                      <a:schemeClr val="bg2">
                        <a:lumMod val="50000"/>
                      </a:schemeClr>
                    </a:solidFill>
                  </a:tcPr>
                </a:tc>
                <a:tc>
                  <a:txBody>
                    <a:bodyPr/>
                    <a:lstStyle/>
                    <a:p>
                      <a:r>
                        <a:rPr lang="en-IN" dirty="0" smtClean="0">
                          <a:solidFill>
                            <a:schemeClr val="bg1"/>
                          </a:solidFill>
                          <a:latin typeface="+mn-lt"/>
                        </a:rPr>
                        <a:t>Task:</a:t>
                      </a:r>
                    </a:p>
                    <a:p>
                      <a:r>
                        <a:rPr lang="en-IN" dirty="0" smtClean="0">
                          <a:solidFill>
                            <a:schemeClr val="bg1"/>
                          </a:solidFill>
                          <a:latin typeface="+mn-lt"/>
                        </a:rPr>
                        <a:t>Guard</a:t>
                      </a:r>
                    </a:p>
                    <a:p>
                      <a:r>
                        <a:rPr lang="en-IN" dirty="0" smtClean="0">
                          <a:solidFill>
                            <a:schemeClr val="bg1"/>
                          </a:solidFill>
                          <a:latin typeface="+mn-lt"/>
                        </a:rPr>
                        <a:t>Help</a:t>
                      </a:r>
                      <a:endParaRPr lang="en-IN" dirty="0">
                        <a:solidFill>
                          <a:schemeClr val="bg1"/>
                        </a:solidFill>
                        <a:latin typeface="+mn-lt"/>
                      </a:endParaRPr>
                    </a:p>
                  </a:txBody>
                  <a:tcPr>
                    <a:solidFill>
                      <a:schemeClr val="bg2">
                        <a:lumMod val="50000"/>
                      </a:schemeClr>
                    </a:solidFill>
                  </a:tcPr>
                </a:tc>
                <a:tc>
                  <a:txBody>
                    <a:bodyPr/>
                    <a:lstStyle/>
                    <a:p>
                      <a:r>
                        <a:rPr lang="en-IN" dirty="0" smtClean="0">
                          <a:solidFill>
                            <a:schemeClr val="bg1"/>
                          </a:solidFill>
                          <a:latin typeface="+mn-lt"/>
                        </a:rPr>
                        <a:t>Lathi</a:t>
                      </a:r>
                    </a:p>
                    <a:p>
                      <a:r>
                        <a:rPr lang="en-IN" dirty="0" smtClean="0">
                          <a:solidFill>
                            <a:schemeClr val="bg1"/>
                          </a:solidFill>
                          <a:latin typeface="+mn-lt"/>
                        </a:rPr>
                        <a:t>Cabin Chair</a:t>
                      </a:r>
                    </a:p>
                    <a:p>
                      <a:endParaRPr lang="en-IN" dirty="0">
                        <a:solidFill>
                          <a:schemeClr val="bg1"/>
                        </a:solidFill>
                        <a:latin typeface="+mn-lt"/>
                      </a:endParaRPr>
                    </a:p>
                  </a:txBody>
                  <a:tcPr>
                    <a:solidFill>
                      <a:schemeClr val="bg2">
                        <a:lumMod val="50000"/>
                      </a:schemeClr>
                    </a:solidFill>
                  </a:tcPr>
                </a:tc>
                <a:tc>
                  <a:txBody>
                    <a:bodyPr/>
                    <a:lstStyle/>
                    <a:p>
                      <a:endParaRPr lang="en-IN" dirty="0">
                        <a:solidFill>
                          <a:schemeClr val="bg1"/>
                        </a:solidFill>
                        <a:latin typeface="+mn-lt"/>
                      </a:endParaRPr>
                    </a:p>
                  </a:txBody>
                  <a:tcPr>
                    <a:solidFill>
                      <a:schemeClr val="bg2">
                        <a:lumMod val="50000"/>
                      </a:schemeClr>
                    </a:solidFill>
                  </a:tcPr>
                </a:tc>
              </a:tr>
              <a:tr h="787092">
                <a:tc>
                  <a:txBody>
                    <a:bodyPr/>
                    <a:lstStyle/>
                    <a:p>
                      <a:endParaRPr lang="en-IN" dirty="0">
                        <a:solidFill>
                          <a:schemeClr val="bg1"/>
                        </a:solidFill>
                        <a:latin typeface="+mn-lt"/>
                      </a:endParaRPr>
                    </a:p>
                  </a:txBody>
                  <a:tcPr>
                    <a:solidFill>
                      <a:schemeClr val="bg2">
                        <a:lumMod val="50000"/>
                      </a:schemeClr>
                    </a:solidFill>
                  </a:tcPr>
                </a:tc>
                <a:tc>
                  <a:txBody>
                    <a:bodyPr/>
                    <a:lstStyle/>
                    <a:p>
                      <a:r>
                        <a:rPr lang="en-IN" dirty="0" smtClean="0">
                          <a:solidFill>
                            <a:schemeClr val="bg1"/>
                          </a:solidFill>
                          <a:latin typeface="+mn-lt"/>
                        </a:rPr>
                        <a:t>Maintenance</a:t>
                      </a:r>
                      <a:endParaRPr lang="en-IN" dirty="0">
                        <a:solidFill>
                          <a:schemeClr val="bg1"/>
                        </a:solidFill>
                        <a:latin typeface="+mn-lt"/>
                      </a:endParaRPr>
                    </a:p>
                  </a:txBody>
                  <a:tcPr>
                    <a:solidFill>
                      <a:schemeClr val="bg2">
                        <a:lumMod val="50000"/>
                      </a:schemeClr>
                    </a:solidFill>
                  </a:tcPr>
                </a:tc>
                <a:tc>
                  <a:txBody>
                    <a:bodyPr/>
                    <a:lstStyle/>
                    <a:p>
                      <a:r>
                        <a:rPr lang="en-IN" dirty="0" smtClean="0">
                          <a:solidFill>
                            <a:schemeClr val="bg1"/>
                          </a:solidFill>
                          <a:latin typeface="+mn-lt"/>
                        </a:rPr>
                        <a:t>Cut trees</a:t>
                      </a:r>
                    </a:p>
                    <a:p>
                      <a:r>
                        <a:rPr lang="en-IN" dirty="0" smtClean="0">
                          <a:solidFill>
                            <a:schemeClr val="bg1"/>
                          </a:solidFill>
                          <a:latin typeface="+mn-lt"/>
                        </a:rPr>
                        <a:t>Clean</a:t>
                      </a:r>
                    </a:p>
                    <a:p>
                      <a:r>
                        <a:rPr lang="en-IN" dirty="0" smtClean="0">
                          <a:solidFill>
                            <a:schemeClr val="bg1"/>
                          </a:solidFill>
                          <a:latin typeface="+mn-lt"/>
                        </a:rPr>
                        <a:t>Water</a:t>
                      </a:r>
                      <a:endParaRPr lang="en-IN" dirty="0">
                        <a:solidFill>
                          <a:schemeClr val="bg1"/>
                        </a:solidFill>
                        <a:latin typeface="+mn-lt"/>
                      </a:endParaRPr>
                    </a:p>
                  </a:txBody>
                  <a:tcPr>
                    <a:solidFill>
                      <a:schemeClr val="bg2">
                        <a:lumMod val="50000"/>
                      </a:schemeClr>
                    </a:solidFill>
                  </a:tcPr>
                </a:tc>
                <a:tc>
                  <a:txBody>
                    <a:bodyPr/>
                    <a:lstStyle/>
                    <a:p>
                      <a:r>
                        <a:rPr lang="en-IN" dirty="0" smtClean="0">
                          <a:solidFill>
                            <a:schemeClr val="bg1"/>
                          </a:solidFill>
                          <a:latin typeface="+mn-lt"/>
                        </a:rPr>
                        <a:t>Shears</a:t>
                      </a:r>
                    </a:p>
                    <a:p>
                      <a:r>
                        <a:rPr lang="en-IN" dirty="0" smtClean="0">
                          <a:solidFill>
                            <a:schemeClr val="bg1"/>
                          </a:solidFill>
                          <a:latin typeface="+mn-lt"/>
                        </a:rPr>
                        <a:t>Broom Stick</a:t>
                      </a:r>
                    </a:p>
                    <a:p>
                      <a:r>
                        <a:rPr lang="en-IN" dirty="0" smtClean="0">
                          <a:solidFill>
                            <a:schemeClr val="bg1"/>
                          </a:solidFill>
                          <a:latin typeface="+mn-lt"/>
                        </a:rPr>
                        <a:t>Water Pipe</a:t>
                      </a:r>
                      <a:endParaRPr lang="en-IN" dirty="0">
                        <a:solidFill>
                          <a:schemeClr val="bg1"/>
                        </a:solidFill>
                        <a:latin typeface="+mn-lt"/>
                      </a:endParaRPr>
                    </a:p>
                  </a:txBody>
                  <a:tcPr>
                    <a:solidFill>
                      <a:schemeClr val="bg2">
                        <a:lumMod val="50000"/>
                      </a:schemeClr>
                    </a:solidFill>
                  </a:tcPr>
                </a:tc>
                <a:tc>
                  <a:txBody>
                    <a:bodyPr/>
                    <a:lstStyle/>
                    <a:p>
                      <a:endParaRPr lang="en-IN">
                        <a:solidFill>
                          <a:schemeClr val="bg1"/>
                        </a:solidFill>
                        <a:latin typeface="+mn-lt"/>
                      </a:endParaRPr>
                    </a:p>
                  </a:txBody>
                  <a:tcPr>
                    <a:solidFill>
                      <a:schemeClr val="bg2">
                        <a:lumMod val="50000"/>
                      </a:schemeClr>
                    </a:solidFill>
                  </a:tcPr>
                </a:tc>
              </a:tr>
              <a:tr h="1704706">
                <a:tc>
                  <a:txBody>
                    <a:bodyPr/>
                    <a:lstStyle/>
                    <a:p>
                      <a:endParaRPr lang="en-IN" dirty="0">
                        <a:solidFill>
                          <a:schemeClr val="bg1"/>
                        </a:solidFill>
                        <a:latin typeface="+mn-lt"/>
                      </a:endParaRPr>
                    </a:p>
                  </a:txBody>
                  <a:tcPr>
                    <a:solidFill>
                      <a:schemeClr val="bg2">
                        <a:lumMod val="50000"/>
                      </a:schemeClr>
                    </a:solidFill>
                  </a:tcPr>
                </a:tc>
                <a:tc>
                  <a:txBody>
                    <a:bodyPr/>
                    <a:lstStyle/>
                    <a:p>
                      <a:r>
                        <a:rPr lang="en-IN" dirty="0" smtClean="0">
                          <a:solidFill>
                            <a:schemeClr val="bg1"/>
                          </a:solidFill>
                          <a:latin typeface="+mn-lt"/>
                        </a:rPr>
                        <a:t>Pregnant  Woman /</a:t>
                      </a:r>
                      <a:r>
                        <a:rPr lang="en-IN" baseline="0" dirty="0" smtClean="0">
                          <a:solidFill>
                            <a:schemeClr val="bg1"/>
                          </a:solidFill>
                          <a:latin typeface="+mn-lt"/>
                        </a:rPr>
                        <a:t> Lactating Mothers</a:t>
                      </a:r>
                      <a:endParaRPr lang="en-IN" dirty="0">
                        <a:solidFill>
                          <a:schemeClr val="bg1"/>
                        </a:solidFill>
                        <a:latin typeface="+mn-lt"/>
                      </a:endParaRPr>
                    </a:p>
                  </a:txBody>
                  <a:tcPr>
                    <a:solidFill>
                      <a:schemeClr val="bg2">
                        <a:lumMod val="50000"/>
                      </a:schemeClr>
                    </a:solidFill>
                  </a:tcPr>
                </a:tc>
                <a:tc>
                  <a:txBody>
                    <a:bodyPr/>
                    <a:lstStyle/>
                    <a:p>
                      <a:r>
                        <a:rPr lang="en-IN" dirty="0" smtClean="0">
                          <a:solidFill>
                            <a:schemeClr val="bg1"/>
                          </a:solidFill>
                          <a:latin typeface="+mn-lt"/>
                        </a:rPr>
                        <a:t>Task:</a:t>
                      </a:r>
                    </a:p>
                    <a:p>
                      <a:r>
                        <a:rPr lang="en-IN" dirty="0" smtClean="0">
                          <a:solidFill>
                            <a:schemeClr val="bg1"/>
                          </a:solidFill>
                          <a:latin typeface="+mn-lt"/>
                        </a:rPr>
                        <a:t>Yoga</a:t>
                      </a:r>
                    </a:p>
                    <a:p>
                      <a:r>
                        <a:rPr lang="en-IN" dirty="0" smtClean="0">
                          <a:solidFill>
                            <a:schemeClr val="bg1"/>
                          </a:solidFill>
                          <a:latin typeface="+mn-lt"/>
                        </a:rPr>
                        <a:t>Meditate</a:t>
                      </a:r>
                    </a:p>
                    <a:p>
                      <a:r>
                        <a:rPr lang="en-IN" dirty="0" smtClean="0">
                          <a:solidFill>
                            <a:schemeClr val="bg1"/>
                          </a:solidFill>
                          <a:latin typeface="+mn-lt"/>
                        </a:rPr>
                        <a:t>Sub task:</a:t>
                      </a:r>
                    </a:p>
                    <a:p>
                      <a:r>
                        <a:rPr lang="en-IN" dirty="0" smtClean="0">
                          <a:solidFill>
                            <a:schemeClr val="bg1"/>
                          </a:solidFill>
                          <a:latin typeface="+mn-lt"/>
                        </a:rPr>
                        <a:t>Rest</a:t>
                      </a:r>
                    </a:p>
                    <a:p>
                      <a:r>
                        <a:rPr lang="en-IN" dirty="0" smtClean="0">
                          <a:solidFill>
                            <a:schemeClr val="bg1"/>
                          </a:solidFill>
                          <a:latin typeface="+mn-lt"/>
                        </a:rPr>
                        <a:t>Socialise.</a:t>
                      </a:r>
                    </a:p>
                    <a:p>
                      <a:r>
                        <a:rPr lang="en-IN" dirty="0" smtClean="0">
                          <a:solidFill>
                            <a:schemeClr val="bg1"/>
                          </a:solidFill>
                          <a:latin typeface="+mn-lt"/>
                        </a:rPr>
                        <a:t>Care for Children</a:t>
                      </a:r>
                      <a:endParaRPr lang="en-IN" dirty="0">
                        <a:solidFill>
                          <a:schemeClr val="bg1"/>
                        </a:solidFill>
                        <a:latin typeface="+mn-lt"/>
                      </a:endParaRPr>
                    </a:p>
                  </a:txBody>
                  <a:tcPr>
                    <a:solidFill>
                      <a:schemeClr val="bg2">
                        <a:lumMod val="50000"/>
                      </a:schemeClr>
                    </a:solidFill>
                  </a:tcPr>
                </a:tc>
                <a:tc>
                  <a:txBody>
                    <a:bodyPr/>
                    <a:lstStyle/>
                    <a:p>
                      <a:r>
                        <a:rPr lang="en-IN" dirty="0" smtClean="0">
                          <a:solidFill>
                            <a:schemeClr val="bg1"/>
                          </a:solidFill>
                          <a:latin typeface="+mn-lt"/>
                        </a:rPr>
                        <a:t>Yoga Mat</a:t>
                      </a:r>
                    </a:p>
                    <a:p>
                      <a:r>
                        <a:rPr lang="en-IN" dirty="0" smtClean="0">
                          <a:solidFill>
                            <a:schemeClr val="bg1"/>
                          </a:solidFill>
                          <a:latin typeface="+mn-lt"/>
                        </a:rPr>
                        <a:t>Water bottle</a:t>
                      </a:r>
                    </a:p>
                    <a:p>
                      <a:endParaRPr lang="en-IN" dirty="0">
                        <a:solidFill>
                          <a:schemeClr val="bg1"/>
                        </a:solidFill>
                        <a:latin typeface="+mn-lt"/>
                      </a:endParaRPr>
                    </a:p>
                  </a:txBody>
                  <a:tcPr>
                    <a:solidFill>
                      <a:schemeClr val="bg2">
                        <a:lumMod val="50000"/>
                      </a:schemeClr>
                    </a:solidFill>
                  </a:tcPr>
                </a:tc>
                <a:tc>
                  <a:txBody>
                    <a:bodyPr/>
                    <a:lstStyle/>
                    <a:p>
                      <a:r>
                        <a:rPr lang="en-IN" dirty="0" smtClean="0">
                          <a:solidFill>
                            <a:schemeClr val="bg1"/>
                          </a:solidFill>
                          <a:latin typeface="+mn-lt"/>
                        </a:rPr>
                        <a:t>Water</a:t>
                      </a:r>
                      <a:r>
                        <a:rPr lang="en-IN" baseline="0" dirty="0" smtClean="0">
                          <a:solidFill>
                            <a:schemeClr val="bg1"/>
                          </a:solidFill>
                          <a:latin typeface="+mn-lt"/>
                        </a:rPr>
                        <a:t> bottle – Not easy to carry as an extra weight.</a:t>
                      </a:r>
                    </a:p>
                    <a:p>
                      <a:endParaRPr lang="en-IN" baseline="0" dirty="0" smtClean="0">
                        <a:solidFill>
                          <a:schemeClr val="bg1"/>
                        </a:solidFill>
                        <a:latin typeface="+mn-lt"/>
                      </a:endParaRPr>
                    </a:p>
                    <a:p>
                      <a:r>
                        <a:rPr lang="en-IN" baseline="0" dirty="0" smtClean="0">
                          <a:solidFill>
                            <a:schemeClr val="bg1"/>
                          </a:solidFill>
                          <a:latin typeface="+mn-lt"/>
                        </a:rPr>
                        <a:t>No privacy for breast feeding  when the child demands</a:t>
                      </a:r>
                      <a:endParaRPr lang="en-IN" dirty="0">
                        <a:solidFill>
                          <a:schemeClr val="bg1"/>
                        </a:solidFill>
                        <a:latin typeface="+mn-lt"/>
                      </a:endParaRPr>
                    </a:p>
                  </a:txBody>
                  <a:tcPr>
                    <a:solidFill>
                      <a:schemeClr val="bg2">
                        <a:lumMod val="50000"/>
                      </a:schemeClr>
                    </a:solidFill>
                  </a:tcPr>
                </a:tc>
              </a:tr>
            </a:tbl>
          </a:graphicData>
        </a:graphic>
      </p:graphicFrame>
    </p:spTree>
    <p:extLst>
      <p:ext uri="{BB962C8B-B14F-4D97-AF65-F5344CB8AC3E}">
        <p14:creationId xmlns:p14="http://schemas.microsoft.com/office/powerpoint/2010/main" val="778978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208314" y="643184"/>
            <a:ext cx="4369526" cy="769441"/>
          </a:xfrm>
          <a:prstGeom prst="rect">
            <a:avLst/>
          </a:prstGeom>
          <a:noFill/>
        </p:spPr>
        <p:txBody>
          <a:bodyPr wrap="square" rtlCol="0">
            <a:spAutoFit/>
          </a:bodyPr>
          <a:lstStyle/>
          <a:p>
            <a:r>
              <a:rPr lang="en-IN" sz="4400" b="1" dirty="0" smtClean="0">
                <a:solidFill>
                  <a:schemeClr val="bg1"/>
                </a:solidFill>
                <a:latin typeface="Myriad Pro" panose="020B0503030403020204" pitchFamily="34" charset="0"/>
              </a:rPr>
              <a:t>PAIN STORMING</a:t>
            </a:r>
            <a:endParaRPr lang="en-IN" sz="4400" b="1" dirty="0">
              <a:solidFill>
                <a:schemeClr val="bg1"/>
              </a:solidFill>
              <a:latin typeface="Myriad Pro" panose="020B0503030403020204" pitchFamily="34" charset="0"/>
            </a:endParaRPr>
          </a:p>
        </p:txBody>
      </p:sp>
      <p:sp>
        <p:nvSpPr>
          <p:cNvPr id="6" name="TextBox 5"/>
          <p:cNvSpPr txBox="1"/>
          <p:nvPr/>
        </p:nvSpPr>
        <p:spPr>
          <a:xfrm>
            <a:off x="8613648" y="766294"/>
            <a:ext cx="2134904" cy="523220"/>
          </a:xfrm>
          <a:prstGeom prst="rect">
            <a:avLst/>
          </a:prstGeom>
          <a:noFill/>
        </p:spPr>
        <p:txBody>
          <a:bodyPr wrap="square" rtlCol="0">
            <a:spAutoFit/>
          </a:bodyPr>
          <a:lstStyle/>
          <a:p>
            <a:r>
              <a:rPr lang="en-IN" sz="2800" dirty="0" smtClean="0">
                <a:solidFill>
                  <a:schemeClr val="bg1"/>
                </a:solidFill>
                <a:latin typeface="Myriad Pro" panose="020B0503030403020204" pitchFamily="34" charset="0"/>
              </a:rPr>
              <a:t>Prioritization</a:t>
            </a:r>
            <a:endParaRPr lang="en-IN" sz="2800" dirty="0">
              <a:solidFill>
                <a:schemeClr val="bg1"/>
              </a:solidFill>
              <a:latin typeface="Myriad Pro" panose="020B0503030403020204" pitchFamily="34" charset="0"/>
            </a:endParaRPr>
          </a:p>
        </p:txBody>
      </p:sp>
      <p:cxnSp>
        <p:nvCxnSpPr>
          <p:cNvPr id="8" name="Straight Connector 7"/>
          <p:cNvCxnSpPr/>
          <p:nvPr/>
        </p:nvCxnSpPr>
        <p:spPr>
          <a:xfrm>
            <a:off x="6197458" y="643184"/>
            <a:ext cx="0" cy="76944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08314" y="3262630"/>
            <a:ext cx="9540239" cy="1477328"/>
          </a:xfrm>
          <a:prstGeom prst="rect">
            <a:avLst/>
          </a:prstGeom>
          <a:noFill/>
        </p:spPr>
        <p:txBody>
          <a:bodyPr wrap="square" rtlCol="0">
            <a:spAutoFit/>
          </a:bodyPr>
          <a:lstStyle/>
          <a:p>
            <a:pPr>
              <a:lnSpc>
                <a:spcPct val="150000"/>
              </a:lnSpc>
            </a:pPr>
            <a:r>
              <a:rPr lang="en-IN" sz="3600" dirty="0" smtClean="0">
                <a:solidFill>
                  <a:schemeClr val="bg1"/>
                </a:solidFill>
                <a:latin typeface="Myriad Pro" panose="020B0503030403020204" pitchFamily="34" charset="0"/>
              </a:rPr>
              <a:t>Pains / Problems 	- Severe	- Moderate	- Mild</a:t>
            </a:r>
          </a:p>
          <a:p>
            <a:pPr>
              <a:lnSpc>
                <a:spcPct val="150000"/>
              </a:lnSpc>
            </a:pPr>
            <a:endParaRPr lang="en-IN" sz="2400" dirty="0" smtClean="0">
              <a:solidFill>
                <a:schemeClr val="bg1"/>
              </a:solidFill>
              <a:latin typeface="Myriad Pro" panose="020B0503030403020204" pitchFamily="34" charset="0"/>
            </a:endParaRPr>
          </a:p>
        </p:txBody>
      </p:sp>
    </p:spTree>
    <p:extLst>
      <p:ext uri="{BB962C8B-B14F-4D97-AF65-F5344CB8AC3E}">
        <p14:creationId xmlns:p14="http://schemas.microsoft.com/office/powerpoint/2010/main" val="2265164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49749639"/>
              </p:ext>
            </p:extLst>
          </p:nvPr>
        </p:nvGraphicFramePr>
        <p:xfrm>
          <a:off x="-32657" y="-3"/>
          <a:ext cx="12224656" cy="7618205"/>
        </p:xfrm>
        <a:graphic>
          <a:graphicData uri="http://schemas.openxmlformats.org/drawingml/2006/table">
            <a:tbl>
              <a:tblPr firstRow="1" bandRow="1">
                <a:tableStyleId>{5C22544A-7EE6-4342-B048-85BDC9FD1C3A}</a:tableStyleId>
              </a:tblPr>
              <a:tblGrid>
                <a:gridCol w="2471056"/>
                <a:gridCol w="2438400"/>
                <a:gridCol w="2438400"/>
                <a:gridCol w="2438400"/>
                <a:gridCol w="2438400"/>
              </a:tblGrid>
              <a:tr h="1032511">
                <a:tc>
                  <a:txBody>
                    <a:bodyPr/>
                    <a:lstStyle/>
                    <a:p>
                      <a:r>
                        <a:rPr lang="en-IN" sz="3200" dirty="0" smtClean="0">
                          <a:solidFill>
                            <a:schemeClr val="bg1"/>
                          </a:solidFill>
                          <a:latin typeface="+mn-lt"/>
                        </a:rPr>
                        <a:t>Pains</a:t>
                      </a:r>
                      <a:endParaRPr lang="en-IN" sz="3200" dirty="0">
                        <a:solidFill>
                          <a:schemeClr val="bg1"/>
                        </a:solidFill>
                        <a:latin typeface="+mn-lt"/>
                      </a:endParaRPr>
                    </a:p>
                  </a:txBody>
                  <a:tcPr>
                    <a:solidFill>
                      <a:schemeClr val="bg2">
                        <a:lumMod val="50000"/>
                      </a:schemeClr>
                    </a:solidFill>
                  </a:tcPr>
                </a:tc>
                <a:tc>
                  <a:txBody>
                    <a:bodyPr/>
                    <a:lstStyle/>
                    <a:p>
                      <a:r>
                        <a:rPr lang="en-IN" sz="3200" dirty="0" smtClean="0">
                          <a:solidFill>
                            <a:schemeClr val="bg1"/>
                          </a:solidFill>
                          <a:latin typeface="+mn-lt"/>
                        </a:rPr>
                        <a:t>Users</a:t>
                      </a:r>
                      <a:endParaRPr lang="en-IN" sz="3200" dirty="0">
                        <a:solidFill>
                          <a:schemeClr val="bg1"/>
                        </a:solidFill>
                        <a:latin typeface="+mn-lt"/>
                      </a:endParaRPr>
                    </a:p>
                  </a:txBody>
                  <a:tcPr>
                    <a:solidFill>
                      <a:schemeClr val="bg2">
                        <a:lumMod val="50000"/>
                      </a:schemeClr>
                    </a:solidFill>
                  </a:tcPr>
                </a:tc>
                <a:tc>
                  <a:txBody>
                    <a:bodyPr/>
                    <a:lstStyle/>
                    <a:p>
                      <a:r>
                        <a:rPr lang="en-IN" sz="3200" dirty="0" smtClean="0">
                          <a:solidFill>
                            <a:schemeClr val="bg1"/>
                          </a:solidFill>
                          <a:latin typeface="+mn-lt"/>
                        </a:rPr>
                        <a:t>Severe</a:t>
                      </a:r>
                      <a:endParaRPr lang="en-IN" sz="3200" dirty="0">
                        <a:solidFill>
                          <a:schemeClr val="bg1"/>
                        </a:solidFill>
                        <a:latin typeface="+mn-lt"/>
                      </a:endParaRPr>
                    </a:p>
                  </a:txBody>
                  <a:tcPr>
                    <a:solidFill>
                      <a:schemeClr val="bg2">
                        <a:lumMod val="50000"/>
                      </a:schemeClr>
                    </a:solidFill>
                  </a:tcPr>
                </a:tc>
                <a:tc>
                  <a:txBody>
                    <a:bodyPr/>
                    <a:lstStyle/>
                    <a:p>
                      <a:r>
                        <a:rPr lang="en-IN" sz="3200" dirty="0" smtClean="0">
                          <a:solidFill>
                            <a:schemeClr val="bg1"/>
                          </a:solidFill>
                          <a:latin typeface="+mn-lt"/>
                        </a:rPr>
                        <a:t>Moderate</a:t>
                      </a:r>
                      <a:endParaRPr lang="en-IN" sz="3200" dirty="0">
                        <a:solidFill>
                          <a:schemeClr val="bg1"/>
                        </a:solidFill>
                        <a:latin typeface="+mn-lt"/>
                      </a:endParaRPr>
                    </a:p>
                  </a:txBody>
                  <a:tcPr>
                    <a:solidFill>
                      <a:schemeClr val="bg2">
                        <a:lumMod val="50000"/>
                      </a:schemeClr>
                    </a:solidFill>
                  </a:tcPr>
                </a:tc>
                <a:tc>
                  <a:txBody>
                    <a:bodyPr/>
                    <a:lstStyle/>
                    <a:p>
                      <a:r>
                        <a:rPr lang="en-IN" sz="3200" dirty="0" smtClean="0">
                          <a:solidFill>
                            <a:schemeClr val="bg1"/>
                          </a:solidFill>
                          <a:latin typeface="+mn-lt"/>
                        </a:rPr>
                        <a:t>Mild</a:t>
                      </a:r>
                      <a:endParaRPr lang="en-IN" sz="3200" dirty="0">
                        <a:solidFill>
                          <a:schemeClr val="bg1"/>
                        </a:solidFill>
                        <a:latin typeface="+mn-lt"/>
                      </a:endParaRPr>
                    </a:p>
                  </a:txBody>
                  <a:tcPr>
                    <a:solidFill>
                      <a:schemeClr val="bg2">
                        <a:lumMod val="50000"/>
                      </a:schemeClr>
                    </a:solidFill>
                  </a:tcPr>
                </a:tc>
              </a:tr>
              <a:tr h="1546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smtClean="0">
                          <a:solidFill>
                            <a:schemeClr val="bg1"/>
                          </a:solidFill>
                          <a:latin typeface="+mn-lt"/>
                        </a:rPr>
                        <a:t>Yoga Mat – Extra Luggage</a:t>
                      </a:r>
                    </a:p>
                    <a:p>
                      <a:endParaRPr lang="en-IN" dirty="0">
                        <a:solidFill>
                          <a:schemeClr val="bg1"/>
                        </a:solidFill>
                        <a:latin typeface="+mn-lt"/>
                      </a:endParaRPr>
                    </a:p>
                  </a:txBody>
                  <a:tcPr>
                    <a:solidFill>
                      <a:schemeClr val="bg2">
                        <a:lumMod val="50000"/>
                      </a:schemeClr>
                    </a:solidFill>
                  </a:tcPr>
                </a:tc>
                <a:tc>
                  <a:txBody>
                    <a:bodyPr/>
                    <a:lstStyle/>
                    <a:p>
                      <a:r>
                        <a:rPr lang="en-IN" dirty="0" smtClean="0">
                          <a:solidFill>
                            <a:schemeClr val="bg1"/>
                          </a:solidFill>
                          <a:latin typeface="+mn-lt"/>
                        </a:rPr>
                        <a:t>Joggers</a:t>
                      </a:r>
                      <a:endParaRPr lang="en-IN" dirty="0">
                        <a:solidFill>
                          <a:schemeClr val="bg1"/>
                        </a:solidFill>
                        <a:latin typeface="+mn-lt"/>
                      </a:endParaRPr>
                    </a:p>
                  </a:txBody>
                  <a:tcPr>
                    <a:solidFill>
                      <a:schemeClr val="bg2">
                        <a:lumMod val="50000"/>
                      </a:schemeClr>
                    </a:solidFill>
                  </a:tcPr>
                </a:tc>
                <a:tc>
                  <a:txBody>
                    <a:bodyPr/>
                    <a:lstStyle/>
                    <a:p>
                      <a:endParaRPr lang="en-IN" dirty="0">
                        <a:solidFill>
                          <a:schemeClr val="bg1"/>
                        </a:solidFill>
                        <a:latin typeface="+mn-lt"/>
                      </a:endParaRPr>
                    </a:p>
                  </a:txBody>
                  <a:tcPr>
                    <a:solidFill>
                      <a:schemeClr val="bg2">
                        <a:lumMod val="50000"/>
                      </a:schemeClr>
                    </a:solidFill>
                  </a:tcPr>
                </a:tc>
                <a:tc>
                  <a:txBody>
                    <a:bodyPr/>
                    <a:lstStyle/>
                    <a:p>
                      <a:endParaRPr lang="en-IN" dirty="0">
                        <a:solidFill>
                          <a:schemeClr val="bg1"/>
                        </a:solidFill>
                        <a:latin typeface="+mn-lt"/>
                      </a:endParaRPr>
                    </a:p>
                  </a:txBody>
                  <a:tcPr>
                    <a:solidFill>
                      <a:schemeClr val="bg2">
                        <a:lumMod val="50000"/>
                      </a:schemeClr>
                    </a:solidFill>
                  </a:tcPr>
                </a:tc>
                <a:tc>
                  <a:txBody>
                    <a:bodyPr/>
                    <a:lstStyle/>
                    <a:p>
                      <a:endParaRPr lang="en-IN" dirty="0" smtClean="0">
                        <a:solidFill>
                          <a:schemeClr val="bg1"/>
                        </a:solidFill>
                        <a:latin typeface="+mn-lt"/>
                      </a:endParaRPr>
                    </a:p>
                  </a:txBody>
                  <a:tcPr>
                    <a:solidFill>
                      <a:schemeClr val="bg2">
                        <a:lumMod val="50000"/>
                      </a:schemeClr>
                    </a:solidFill>
                  </a:tcPr>
                </a:tc>
              </a:tr>
              <a:tr h="1657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smtClean="0">
                          <a:solidFill>
                            <a:schemeClr val="bg1"/>
                          </a:solidFill>
                          <a:latin typeface="+mn-lt"/>
                        </a:rPr>
                        <a:t>Benches – Not comfortable for old people to rest </a:t>
                      </a:r>
                    </a:p>
                    <a:p>
                      <a:endParaRPr lang="en-IN" dirty="0">
                        <a:solidFill>
                          <a:schemeClr val="bg1"/>
                        </a:solidFill>
                        <a:latin typeface="+mn-lt"/>
                      </a:endParaRPr>
                    </a:p>
                  </a:txBody>
                  <a:tcPr>
                    <a:solidFill>
                      <a:schemeClr val="bg2">
                        <a:lumMod val="50000"/>
                      </a:schemeClr>
                    </a:solidFill>
                  </a:tcPr>
                </a:tc>
                <a:tc>
                  <a:txBody>
                    <a:bodyPr/>
                    <a:lstStyle/>
                    <a:p>
                      <a:r>
                        <a:rPr lang="en-IN" dirty="0" smtClean="0">
                          <a:solidFill>
                            <a:schemeClr val="bg1"/>
                          </a:solidFill>
                          <a:latin typeface="+mn-lt"/>
                        </a:rPr>
                        <a:t>Joggers</a:t>
                      </a:r>
                      <a:endParaRPr lang="en-IN" dirty="0">
                        <a:solidFill>
                          <a:schemeClr val="bg1"/>
                        </a:solidFill>
                        <a:latin typeface="+mn-lt"/>
                      </a:endParaRPr>
                    </a:p>
                  </a:txBody>
                  <a:tcPr>
                    <a:solidFill>
                      <a:schemeClr val="bg2">
                        <a:lumMod val="50000"/>
                      </a:schemeClr>
                    </a:solidFill>
                  </a:tcPr>
                </a:tc>
                <a:tc>
                  <a:txBody>
                    <a:bodyPr/>
                    <a:lstStyle/>
                    <a:p>
                      <a:endParaRPr lang="en-IN" dirty="0">
                        <a:solidFill>
                          <a:schemeClr val="bg1"/>
                        </a:solidFill>
                        <a:latin typeface="+mn-lt"/>
                      </a:endParaRPr>
                    </a:p>
                  </a:txBody>
                  <a:tcPr>
                    <a:solidFill>
                      <a:schemeClr val="bg2">
                        <a:lumMod val="50000"/>
                      </a:schemeClr>
                    </a:solidFill>
                  </a:tcPr>
                </a:tc>
                <a:tc>
                  <a:txBody>
                    <a:bodyPr/>
                    <a:lstStyle/>
                    <a:p>
                      <a:endParaRPr lang="en-IN" dirty="0">
                        <a:solidFill>
                          <a:schemeClr val="bg1"/>
                        </a:solidFill>
                        <a:latin typeface="+mn-lt"/>
                      </a:endParaRPr>
                    </a:p>
                  </a:txBody>
                  <a:tcPr>
                    <a:solidFill>
                      <a:schemeClr val="bg2">
                        <a:lumMod val="50000"/>
                      </a:schemeClr>
                    </a:solidFill>
                  </a:tcPr>
                </a:tc>
                <a:tc>
                  <a:txBody>
                    <a:bodyPr/>
                    <a:lstStyle/>
                    <a:p>
                      <a:endParaRPr lang="en-IN" dirty="0">
                        <a:solidFill>
                          <a:schemeClr val="bg1"/>
                        </a:solidFill>
                        <a:latin typeface="+mn-lt"/>
                      </a:endParaRPr>
                    </a:p>
                  </a:txBody>
                  <a:tcPr>
                    <a:solidFill>
                      <a:schemeClr val="bg2">
                        <a:lumMod val="50000"/>
                      </a:schemeClr>
                    </a:solidFill>
                  </a:tcPr>
                </a:tc>
              </a:tr>
              <a:tr h="1657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aseline="0" dirty="0" smtClean="0">
                          <a:solidFill>
                            <a:schemeClr val="bg1"/>
                          </a:solidFill>
                          <a:latin typeface="+mn-lt"/>
                        </a:rPr>
                        <a:t>No privacy for breast feeding when the  child demands</a:t>
                      </a:r>
                      <a:endParaRPr lang="en-IN" dirty="0" smtClean="0">
                        <a:solidFill>
                          <a:schemeClr val="bg1"/>
                        </a:solidFill>
                        <a:latin typeface="+mn-lt"/>
                      </a:endParaRPr>
                    </a:p>
                    <a:p>
                      <a:endParaRPr lang="en-IN" dirty="0">
                        <a:solidFill>
                          <a:schemeClr val="bg1"/>
                        </a:solidFill>
                        <a:latin typeface="+mn-lt"/>
                      </a:endParaRPr>
                    </a:p>
                  </a:txBody>
                  <a:tcPr>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smtClean="0">
                          <a:solidFill>
                            <a:schemeClr val="bg1"/>
                          </a:solidFill>
                          <a:latin typeface="+mn-lt"/>
                        </a:rPr>
                        <a:t>Pregnant Woman / Lactating Mothers</a:t>
                      </a:r>
                    </a:p>
                    <a:p>
                      <a:endParaRPr lang="en-IN" dirty="0">
                        <a:solidFill>
                          <a:schemeClr val="bg1"/>
                        </a:solidFill>
                        <a:latin typeface="+mn-lt"/>
                      </a:endParaRPr>
                    </a:p>
                  </a:txBody>
                  <a:tcPr>
                    <a:solidFill>
                      <a:schemeClr val="bg2">
                        <a:lumMod val="50000"/>
                      </a:schemeClr>
                    </a:solidFill>
                  </a:tcPr>
                </a:tc>
                <a:tc>
                  <a:txBody>
                    <a:bodyPr/>
                    <a:lstStyle/>
                    <a:p>
                      <a:pPr marL="0" indent="0">
                        <a:buFont typeface="Wingdings" panose="05000000000000000000" pitchFamily="2" charset="2"/>
                        <a:buNone/>
                      </a:pPr>
                      <a:endParaRPr lang="en-IN" dirty="0">
                        <a:solidFill>
                          <a:schemeClr val="bg1"/>
                        </a:solidFill>
                        <a:latin typeface="+mn-lt"/>
                      </a:endParaRPr>
                    </a:p>
                  </a:txBody>
                  <a:tcPr>
                    <a:solidFill>
                      <a:schemeClr val="bg2">
                        <a:lumMod val="50000"/>
                      </a:schemeClr>
                    </a:solidFill>
                  </a:tcPr>
                </a:tc>
                <a:tc>
                  <a:txBody>
                    <a:bodyPr/>
                    <a:lstStyle/>
                    <a:p>
                      <a:endParaRPr lang="en-IN" dirty="0">
                        <a:solidFill>
                          <a:schemeClr val="bg1"/>
                        </a:solidFill>
                        <a:latin typeface="+mn-lt"/>
                      </a:endParaRPr>
                    </a:p>
                  </a:txBody>
                  <a:tcPr>
                    <a:solidFill>
                      <a:schemeClr val="bg2">
                        <a:lumMod val="50000"/>
                      </a:schemeClr>
                    </a:solidFill>
                  </a:tcPr>
                </a:tc>
                <a:tc>
                  <a:txBody>
                    <a:bodyPr/>
                    <a:lstStyle/>
                    <a:p>
                      <a:endParaRPr lang="en-IN" dirty="0">
                        <a:solidFill>
                          <a:schemeClr val="bg1"/>
                        </a:solidFill>
                        <a:latin typeface="+mn-lt"/>
                      </a:endParaRPr>
                    </a:p>
                  </a:txBody>
                  <a:tcPr>
                    <a:solidFill>
                      <a:schemeClr val="bg2">
                        <a:lumMod val="50000"/>
                      </a:schemeClr>
                    </a:solidFill>
                  </a:tcPr>
                </a:tc>
              </a:tr>
              <a:tr h="1725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smtClean="0">
                          <a:solidFill>
                            <a:schemeClr val="bg1"/>
                          </a:solidFill>
                          <a:latin typeface="+mn-lt"/>
                        </a:rPr>
                        <a:t>Water</a:t>
                      </a:r>
                      <a:r>
                        <a:rPr lang="en-IN" baseline="0" dirty="0" smtClean="0">
                          <a:solidFill>
                            <a:schemeClr val="bg1"/>
                          </a:solidFill>
                          <a:latin typeface="+mn-lt"/>
                        </a:rPr>
                        <a:t> bottle – Not easy to carry as an extra weight.</a:t>
                      </a:r>
                      <a:endParaRPr lang="en-IN" dirty="0" smtClean="0">
                        <a:solidFill>
                          <a:schemeClr val="bg1"/>
                        </a:solidFill>
                        <a:latin typeface="+mn-lt"/>
                      </a:endParaRPr>
                    </a:p>
                    <a:p>
                      <a:endParaRPr lang="en-IN" dirty="0">
                        <a:solidFill>
                          <a:schemeClr val="bg1"/>
                        </a:solidFill>
                        <a:latin typeface="+mn-lt"/>
                      </a:endParaRPr>
                    </a:p>
                  </a:txBody>
                  <a:tcPr>
                    <a:solidFill>
                      <a:schemeClr val="bg2">
                        <a:lumMod val="50000"/>
                      </a:schemeClr>
                    </a:solidFill>
                  </a:tcPr>
                </a:tc>
                <a:tc>
                  <a:txBody>
                    <a:bodyPr/>
                    <a:lstStyle/>
                    <a:p>
                      <a:r>
                        <a:rPr lang="en-IN" dirty="0" smtClean="0">
                          <a:solidFill>
                            <a:schemeClr val="bg1"/>
                          </a:solidFill>
                          <a:latin typeface="+mn-lt"/>
                        </a:rPr>
                        <a:t>Pregnant Woman / Lactating Mothers</a:t>
                      </a:r>
                      <a:endParaRPr lang="en-IN" dirty="0">
                        <a:solidFill>
                          <a:schemeClr val="bg1"/>
                        </a:solidFill>
                        <a:latin typeface="+mn-lt"/>
                      </a:endParaRPr>
                    </a:p>
                  </a:txBody>
                  <a:tcPr>
                    <a:solidFill>
                      <a:schemeClr val="bg2">
                        <a:lumMod val="50000"/>
                      </a:schemeClr>
                    </a:solidFill>
                  </a:tcPr>
                </a:tc>
                <a:tc>
                  <a:txBody>
                    <a:bodyPr/>
                    <a:lstStyle/>
                    <a:p>
                      <a:endParaRPr lang="en-IN" dirty="0">
                        <a:solidFill>
                          <a:schemeClr val="bg1"/>
                        </a:solidFill>
                        <a:latin typeface="+mn-lt"/>
                      </a:endParaRPr>
                    </a:p>
                  </a:txBody>
                  <a:tcPr>
                    <a:solidFill>
                      <a:schemeClr val="bg2">
                        <a:lumMod val="50000"/>
                      </a:schemeClr>
                    </a:solidFill>
                  </a:tcPr>
                </a:tc>
                <a:tc>
                  <a:txBody>
                    <a:bodyPr/>
                    <a:lstStyle/>
                    <a:p>
                      <a:endParaRPr lang="en-IN" dirty="0">
                        <a:solidFill>
                          <a:schemeClr val="bg1"/>
                        </a:solidFill>
                        <a:latin typeface="+mn-lt"/>
                      </a:endParaRPr>
                    </a:p>
                  </a:txBody>
                  <a:tcPr>
                    <a:solidFill>
                      <a:schemeClr val="bg2">
                        <a:lumMod val="50000"/>
                      </a:schemeClr>
                    </a:solidFill>
                  </a:tcPr>
                </a:tc>
                <a:tc>
                  <a:txBody>
                    <a:bodyPr/>
                    <a:lstStyle/>
                    <a:p>
                      <a:endParaRPr lang="en-IN" dirty="0">
                        <a:solidFill>
                          <a:schemeClr val="bg1"/>
                        </a:solidFill>
                        <a:latin typeface="+mn-lt"/>
                      </a:endParaRPr>
                    </a:p>
                  </a:txBody>
                  <a:tcPr>
                    <a:solidFill>
                      <a:schemeClr val="bg2">
                        <a:lumMod val="50000"/>
                      </a:schemeClr>
                    </a:solidFill>
                  </a:tcPr>
                </a:tc>
              </a:tr>
            </a:tbl>
          </a:graphicData>
        </a:graphic>
      </p:graphicFrame>
      <p:sp>
        <p:nvSpPr>
          <p:cNvPr id="2" name="Oval 1"/>
          <p:cNvSpPr/>
          <p:nvPr/>
        </p:nvSpPr>
        <p:spPr>
          <a:xfrm>
            <a:off x="5876544" y="4864608"/>
            <a:ext cx="438912" cy="43891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Oval 4"/>
          <p:cNvSpPr/>
          <p:nvPr/>
        </p:nvSpPr>
        <p:spPr>
          <a:xfrm>
            <a:off x="8351520" y="3209544"/>
            <a:ext cx="438912" cy="43891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p:cNvSpPr/>
          <p:nvPr/>
        </p:nvSpPr>
        <p:spPr>
          <a:xfrm>
            <a:off x="10820400" y="1652016"/>
            <a:ext cx="438912" cy="43891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p:cNvSpPr/>
          <p:nvPr/>
        </p:nvSpPr>
        <p:spPr>
          <a:xfrm>
            <a:off x="8351520" y="6242304"/>
            <a:ext cx="438912" cy="43891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9057444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208314" y="643184"/>
            <a:ext cx="4369526" cy="769441"/>
          </a:xfrm>
          <a:prstGeom prst="rect">
            <a:avLst/>
          </a:prstGeom>
          <a:noFill/>
        </p:spPr>
        <p:txBody>
          <a:bodyPr wrap="square" rtlCol="0">
            <a:spAutoFit/>
          </a:bodyPr>
          <a:lstStyle/>
          <a:p>
            <a:r>
              <a:rPr lang="en-IN" sz="4400" b="1" dirty="0" smtClean="0">
                <a:solidFill>
                  <a:schemeClr val="bg1"/>
                </a:solidFill>
                <a:latin typeface="Myriad Pro" panose="020B0503030403020204" pitchFamily="34" charset="0"/>
              </a:rPr>
              <a:t>PAIN STORMING</a:t>
            </a:r>
            <a:endParaRPr lang="en-IN" sz="4400" b="1" dirty="0">
              <a:solidFill>
                <a:schemeClr val="bg1"/>
              </a:solidFill>
              <a:latin typeface="Myriad Pro" panose="020B0503030403020204" pitchFamily="34" charset="0"/>
            </a:endParaRPr>
          </a:p>
        </p:txBody>
      </p:sp>
      <p:sp>
        <p:nvSpPr>
          <p:cNvPr id="6" name="TextBox 5"/>
          <p:cNvSpPr txBox="1"/>
          <p:nvPr/>
        </p:nvSpPr>
        <p:spPr>
          <a:xfrm>
            <a:off x="8613648" y="766294"/>
            <a:ext cx="2134904" cy="523220"/>
          </a:xfrm>
          <a:prstGeom prst="rect">
            <a:avLst/>
          </a:prstGeom>
          <a:noFill/>
        </p:spPr>
        <p:txBody>
          <a:bodyPr wrap="square" rtlCol="0">
            <a:spAutoFit/>
          </a:bodyPr>
          <a:lstStyle/>
          <a:p>
            <a:r>
              <a:rPr lang="en-IN" sz="2800" dirty="0" smtClean="0">
                <a:solidFill>
                  <a:schemeClr val="bg1"/>
                </a:solidFill>
                <a:latin typeface="Myriad Pro" panose="020B0503030403020204" pitchFamily="34" charset="0"/>
              </a:rPr>
              <a:t>Prioritization</a:t>
            </a:r>
            <a:endParaRPr lang="en-IN" sz="2800" dirty="0">
              <a:solidFill>
                <a:schemeClr val="bg1"/>
              </a:solidFill>
              <a:latin typeface="Myriad Pro" panose="020B0503030403020204" pitchFamily="34" charset="0"/>
            </a:endParaRPr>
          </a:p>
        </p:txBody>
      </p:sp>
      <p:cxnSp>
        <p:nvCxnSpPr>
          <p:cNvPr id="8" name="Straight Connector 7"/>
          <p:cNvCxnSpPr/>
          <p:nvPr/>
        </p:nvCxnSpPr>
        <p:spPr>
          <a:xfrm>
            <a:off x="6197458" y="643184"/>
            <a:ext cx="0" cy="76944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08314" y="2778285"/>
            <a:ext cx="9540239" cy="2585323"/>
          </a:xfrm>
          <a:prstGeom prst="rect">
            <a:avLst/>
          </a:prstGeom>
          <a:noFill/>
        </p:spPr>
        <p:txBody>
          <a:bodyPr wrap="square" rtlCol="0">
            <a:spAutoFit/>
          </a:bodyPr>
          <a:lstStyle/>
          <a:p>
            <a:pPr>
              <a:lnSpc>
                <a:spcPct val="150000"/>
              </a:lnSpc>
            </a:pPr>
            <a:r>
              <a:rPr lang="en-IN" sz="3600" dirty="0">
                <a:solidFill>
                  <a:schemeClr val="bg1"/>
                </a:solidFill>
                <a:latin typeface="Myriad Pro" panose="020B0503030403020204" pitchFamily="34" charset="0"/>
              </a:rPr>
              <a:t>Problem Statement: The </a:t>
            </a:r>
            <a:r>
              <a:rPr lang="en-IN" sz="3600" i="1" u="sng" dirty="0">
                <a:solidFill>
                  <a:schemeClr val="bg1"/>
                </a:solidFill>
                <a:latin typeface="Myriad Pro" panose="020B0503030403020204" pitchFamily="34" charset="0"/>
              </a:rPr>
              <a:t>User</a:t>
            </a:r>
            <a:r>
              <a:rPr lang="en-IN" sz="3600" dirty="0">
                <a:solidFill>
                  <a:schemeClr val="bg1"/>
                </a:solidFill>
                <a:latin typeface="Myriad Pro" panose="020B0503030403020204" pitchFamily="34" charset="0"/>
              </a:rPr>
              <a:t> is facing </a:t>
            </a:r>
            <a:r>
              <a:rPr lang="en-IN" sz="3600" i="1" u="sng" dirty="0">
                <a:solidFill>
                  <a:schemeClr val="bg1"/>
                </a:solidFill>
                <a:latin typeface="Myriad Pro" panose="020B0503030403020204" pitchFamily="34" charset="0"/>
              </a:rPr>
              <a:t>Pain Point </a:t>
            </a:r>
            <a:r>
              <a:rPr lang="en-IN" sz="3600" dirty="0">
                <a:solidFill>
                  <a:schemeClr val="bg1"/>
                </a:solidFill>
                <a:latin typeface="Myriad Pro" panose="020B0503030403020204" pitchFamily="34" charset="0"/>
              </a:rPr>
              <a:t>while working with </a:t>
            </a:r>
            <a:r>
              <a:rPr lang="en-IN" sz="3600" i="1" u="sng" dirty="0">
                <a:solidFill>
                  <a:schemeClr val="bg1"/>
                </a:solidFill>
                <a:latin typeface="Myriad Pro" panose="020B0503030403020204" pitchFamily="34" charset="0"/>
              </a:rPr>
              <a:t>Tool</a:t>
            </a:r>
            <a:r>
              <a:rPr lang="en-IN" sz="3600" dirty="0">
                <a:solidFill>
                  <a:schemeClr val="bg1"/>
                </a:solidFill>
                <a:latin typeface="Myriad Pro" panose="020B0503030403020204" pitchFamily="34" charset="0"/>
              </a:rPr>
              <a:t> to perform the </a:t>
            </a:r>
            <a:r>
              <a:rPr lang="en-IN" sz="3600" i="1" u="sng" dirty="0" smtClean="0">
                <a:solidFill>
                  <a:schemeClr val="bg1"/>
                </a:solidFill>
                <a:latin typeface="Myriad Pro" panose="020B0503030403020204" pitchFamily="34" charset="0"/>
              </a:rPr>
              <a:t>Task / Sub task</a:t>
            </a:r>
            <a:r>
              <a:rPr lang="en-IN" sz="3600" dirty="0" smtClean="0">
                <a:solidFill>
                  <a:schemeClr val="bg1"/>
                </a:solidFill>
                <a:latin typeface="Myriad Pro" panose="020B0503030403020204" pitchFamily="34" charset="0"/>
              </a:rPr>
              <a:t> </a:t>
            </a:r>
            <a:r>
              <a:rPr lang="en-IN" sz="3600" dirty="0">
                <a:solidFill>
                  <a:schemeClr val="bg1"/>
                </a:solidFill>
                <a:latin typeface="Myriad Pro" panose="020B0503030403020204" pitchFamily="34" charset="0"/>
              </a:rPr>
              <a:t>in the </a:t>
            </a:r>
            <a:r>
              <a:rPr lang="en-IN" sz="3600" i="1" u="sng" dirty="0">
                <a:solidFill>
                  <a:schemeClr val="bg1"/>
                </a:solidFill>
                <a:latin typeface="Myriad Pro" panose="020B0503030403020204" pitchFamily="34" charset="0"/>
              </a:rPr>
              <a:t>Place</a:t>
            </a:r>
            <a:endParaRPr lang="en-IN" sz="2400" i="1" u="sng"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16509689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729047" y="925739"/>
            <a:ext cx="2643448" cy="523220"/>
          </a:xfrm>
          <a:prstGeom prst="rect">
            <a:avLst/>
          </a:prstGeom>
          <a:noFill/>
        </p:spPr>
        <p:txBody>
          <a:bodyPr wrap="square" rtlCol="0">
            <a:spAutoFit/>
          </a:bodyPr>
          <a:lstStyle/>
          <a:p>
            <a:r>
              <a:rPr lang="en-IN" sz="2800" b="1" dirty="0" smtClean="0">
                <a:solidFill>
                  <a:schemeClr val="bg1"/>
                </a:solidFill>
                <a:latin typeface="Myriad Pro" panose="020B0503030403020204" pitchFamily="34" charset="0"/>
              </a:rPr>
              <a:t>Review</a:t>
            </a:r>
            <a:endParaRPr lang="en-IN" sz="2800" b="1" dirty="0">
              <a:solidFill>
                <a:schemeClr val="bg1"/>
              </a:solidFill>
              <a:latin typeface="Myriad Pro" panose="020B0503030403020204" pitchFamily="34" charset="0"/>
            </a:endParaRPr>
          </a:p>
        </p:txBody>
      </p:sp>
      <p:sp>
        <p:nvSpPr>
          <p:cNvPr id="6" name="TextBox 5"/>
          <p:cNvSpPr txBox="1"/>
          <p:nvPr/>
        </p:nvSpPr>
        <p:spPr>
          <a:xfrm>
            <a:off x="1729046" y="2251302"/>
            <a:ext cx="8804841" cy="3970318"/>
          </a:xfrm>
          <a:prstGeom prst="rect">
            <a:avLst/>
          </a:prstGeom>
          <a:noFill/>
        </p:spPr>
        <p:txBody>
          <a:bodyPr wrap="square" rtlCol="0">
            <a:spAutoFit/>
          </a:bodyPr>
          <a:lstStyle/>
          <a:p>
            <a:r>
              <a:rPr lang="en-IN" sz="2800" dirty="0" smtClean="0">
                <a:solidFill>
                  <a:schemeClr val="bg1"/>
                </a:solidFill>
                <a:latin typeface="Myriad Pro" panose="020B0503030403020204" pitchFamily="34" charset="0"/>
              </a:rPr>
              <a:t>Good Design &amp; Bad Design</a:t>
            </a:r>
          </a:p>
          <a:p>
            <a:endParaRPr lang="en-IN" sz="2800" dirty="0">
              <a:solidFill>
                <a:schemeClr val="bg1"/>
              </a:solidFill>
              <a:latin typeface="Myriad Pro" panose="020B0503030403020204" pitchFamily="34" charset="0"/>
            </a:endParaRPr>
          </a:p>
          <a:p>
            <a:r>
              <a:rPr lang="en-IN" sz="2800" dirty="0" smtClean="0">
                <a:solidFill>
                  <a:schemeClr val="bg1"/>
                </a:solidFill>
                <a:latin typeface="Myriad Pro" panose="020B0503030403020204" pitchFamily="34" charset="0"/>
              </a:rPr>
              <a:t>Identify – Problems &amp; Pain Points as opportunities</a:t>
            </a:r>
          </a:p>
          <a:p>
            <a:endParaRPr lang="en-IN" sz="2800" dirty="0">
              <a:solidFill>
                <a:schemeClr val="bg1"/>
              </a:solidFill>
              <a:latin typeface="Myriad Pro" panose="020B0503030403020204" pitchFamily="34" charset="0"/>
            </a:endParaRPr>
          </a:p>
          <a:p>
            <a:r>
              <a:rPr lang="en-IN" sz="2800" dirty="0" smtClean="0">
                <a:solidFill>
                  <a:schemeClr val="bg1"/>
                </a:solidFill>
                <a:latin typeface="Myriad Pro" panose="020B0503030403020204" pitchFamily="34" charset="0"/>
              </a:rPr>
              <a:t>Painstorming - Identifying Problems / Pain Points</a:t>
            </a:r>
          </a:p>
          <a:p>
            <a:endParaRPr lang="en-IN" sz="2800" dirty="0" smtClean="0">
              <a:solidFill>
                <a:schemeClr val="bg1"/>
              </a:solidFill>
              <a:latin typeface="Myriad Pro" panose="020B0503030403020204" pitchFamily="34" charset="0"/>
            </a:endParaRPr>
          </a:p>
          <a:p>
            <a:r>
              <a:rPr lang="en-IN" sz="2800" dirty="0" smtClean="0">
                <a:solidFill>
                  <a:schemeClr val="bg1"/>
                </a:solidFill>
                <a:latin typeface="Myriad Pro" panose="020B0503030403020204" pitchFamily="34" charset="0"/>
              </a:rPr>
              <a:t>Need / Problem Prioritization</a:t>
            </a:r>
          </a:p>
          <a:p>
            <a:endParaRPr lang="en-IN" sz="2800" dirty="0">
              <a:solidFill>
                <a:schemeClr val="bg1"/>
              </a:solidFill>
              <a:latin typeface="Myriad Pro" panose="020B0503030403020204" pitchFamily="34" charset="0"/>
            </a:endParaRPr>
          </a:p>
          <a:p>
            <a:r>
              <a:rPr lang="en-IN" sz="2800" dirty="0" smtClean="0">
                <a:solidFill>
                  <a:schemeClr val="bg1"/>
                </a:solidFill>
                <a:latin typeface="Myriad Pro" panose="020B0503030403020204" pitchFamily="34" charset="0"/>
              </a:rPr>
              <a:t>Problem Statement</a:t>
            </a:r>
          </a:p>
        </p:txBody>
      </p:sp>
    </p:spTree>
    <p:extLst>
      <p:ext uri="{BB962C8B-B14F-4D97-AF65-F5344CB8AC3E}">
        <p14:creationId xmlns:p14="http://schemas.microsoft.com/office/powerpoint/2010/main" val="42887293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729047" y="925739"/>
            <a:ext cx="9094124" cy="523220"/>
          </a:xfrm>
          <a:prstGeom prst="rect">
            <a:avLst/>
          </a:prstGeom>
          <a:noFill/>
        </p:spPr>
        <p:txBody>
          <a:bodyPr wrap="square" rtlCol="0">
            <a:spAutoFit/>
          </a:bodyPr>
          <a:lstStyle/>
          <a:p>
            <a:r>
              <a:rPr lang="en-IN" sz="2800" b="1" dirty="0" smtClean="0">
                <a:solidFill>
                  <a:schemeClr val="bg1"/>
                </a:solidFill>
                <a:latin typeface="Myriad Pro" panose="020B0503030403020204" pitchFamily="34" charset="0"/>
              </a:rPr>
              <a:t>Assignment 2		            				 Marks: 6</a:t>
            </a:r>
            <a:endParaRPr lang="en-IN" sz="2800" b="1" dirty="0">
              <a:solidFill>
                <a:schemeClr val="bg1"/>
              </a:solidFill>
              <a:latin typeface="Myriad Pro" panose="020B0503030403020204" pitchFamily="34" charset="0"/>
            </a:endParaRPr>
          </a:p>
        </p:txBody>
      </p:sp>
      <p:sp>
        <p:nvSpPr>
          <p:cNvPr id="7" name="TextBox 6"/>
          <p:cNvSpPr txBox="1"/>
          <p:nvPr/>
        </p:nvSpPr>
        <p:spPr>
          <a:xfrm>
            <a:off x="1729047" y="2251302"/>
            <a:ext cx="9094124" cy="4401205"/>
          </a:xfrm>
          <a:prstGeom prst="rect">
            <a:avLst/>
          </a:prstGeom>
          <a:noFill/>
        </p:spPr>
        <p:txBody>
          <a:bodyPr wrap="square" rtlCol="0">
            <a:spAutoFit/>
          </a:bodyPr>
          <a:lstStyle/>
          <a:p>
            <a:pPr>
              <a:lnSpc>
                <a:spcPct val="200000"/>
              </a:lnSpc>
            </a:pPr>
            <a:r>
              <a:rPr lang="en-IN" sz="2800" dirty="0" smtClean="0">
                <a:solidFill>
                  <a:schemeClr val="bg1"/>
                </a:solidFill>
                <a:latin typeface="Myriad Pro" panose="020B0503030403020204" pitchFamily="34" charset="0"/>
              </a:rPr>
              <a:t>Collect information, capture photographs, comment on each activity and send the same to the leader, who will add his / her work and make a Power Point Presentation on </a:t>
            </a:r>
            <a:r>
              <a:rPr lang="en-IN" sz="2800" smtClean="0">
                <a:solidFill>
                  <a:schemeClr val="bg1"/>
                </a:solidFill>
                <a:latin typeface="Myriad Pro" panose="020B0503030403020204" pitchFamily="34" charset="0"/>
              </a:rPr>
              <a:t>the team’s place </a:t>
            </a:r>
            <a:r>
              <a:rPr lang="en-IN" sz="2800" dirty="0" smtClean="0">
                <a:solidFill>
                  <a:schemeClr val="bg1"/>
                </a:solidFill>
                <a:latin typeface="Myriad Pro" panose="020B0503030403020204" pitchFamily="34" charset="0"/>
              </a:rPr>
              <a:t>of visit and Pain point prioritization, in the shared format.</a:t>
            </a:r>
          </a:p>
        </p:txBody>
      </p:sp>
    </p:spTree>
    <p:extLst>
      <p:ext uri="{BB962C8B-B14F-4D97-AF65-F5344CB8AC3E}">
        <p14:creationId xmlns:p14="http://schemas.microsoft.com/office/powerpoint/2010/main" val="2204688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9648" y="2243620"/>
            <a:ext cx="6096000" cy="2062103"/>
          </a:xfrm>
          <a:prstGeom prst="rect">
            <a:avLst/>
          </a:prstGeom>
        </p:spPr>
        <p:txBody>
          <a:bodyPr>
            <a:spAutoFit/>
          </a:bodyPr>
          <a:lstStyle/>
          <a:p>
            <a:pPr algn="ctr"/>
            <a:r>
              <a:rPr lang="en-IN" sz="3200" b="0" i="0" dirty="0" smtClean="0">
                <a:solidFill>
                  <a:srgbClr val="073763"/>
                </a:solidFill>
                <a:effectLst/>
                <a:latin typeface="times" panose="02020603050405020304" pitchFamily="18" charset="0"/>
              </a:rPr>
              <a:t>FINISHED FILES ARE THE RE </a:t>
            </a:r>
            <a:endParaRPr lang="en-IN" sz="3200" b="0" i="0" dirty="0" smtClean="0">
              <a:solidFill>
                <a:srgbClr val="2E2E2E"/>
              </a:solidFill>
              <a:effectLst/>
              <a:latin typeface="Roboto" panose="02000000000000000000" pitchFamily="2" charset="0"/>
            </a:endParaRPr>
          </a:p>
          <a:p>
            <a:pPr algn="ctr"/>
            <a:r>
              <a:rPr lang="en-IN" sz="3200" b="0" i="0" dirty="0" smtClean="0">
                <a:solidFill>
                  <a:srgbClr val="073763"/>
                </a:solidFill>
                <a:effectLst/>
                <a:latin typeface="times" panose="02020603050405020304" pitchFamily="18" charset="0"/>
              </a:rPr>
              <a:t>SULT OF YEARS OF SCIENTI </a:t>
            </a:r>
            <a:endParaRPr lang="en-IN" sz="3200" b="0" i="0" dirty="0" smtClean="0">
              <a:solidFill>
                <a:srgbClr val="2E2E2E"/>
              </a:solidFill>
              <a:effectLst/>
              <a:latin typeface="Roboto" panose="02000000000000000000" pitchFamily="2" charset="0"/>
            </a:endParaRPr>
          </a:p>
          <a:p>
            <a:pPr algn="ctr"/>
            <a:r>
              <a:rPr lang="en-IN" sz="3200" b="0" i="0" dirty="0" smtClean="0">
                <a:solidFill>
                  <a:srgbClr val="073763"/>
                </a:solidFill>
                <a:effectLst/>
                <a:latin typeface="times" panose="02020603050405020304" pitchFamily="18" charset="0"/>
              </a:rPr>
              <a:t>FIC STUDY COMBINED WITH </a:t>
            </a:r>
            <a:endParaRPr lang="en-IN" sz="3200" b="0" i="0" dirty="0" smtClean="0">
              <a:solidFill>
                <a:srgbClr val="2E2E2E"/>
              </a:solidFill>
              <a:effectLst/>
              <a:latin typeface="Roboto" panose="02000000000000000000" pitchFamily="2" charset="0"/>
            </a:endParaRPr>
          </a:p>
          <a:p>
            <a:pPr algn="ctr"/>
            <a:r>
              <a:rPr lang="en-IN" sz="3200" b="0" i="0" dirty="0" smtClean="0">
                <a:solidFill>
                  <a:srgbClr val="073763"/>
                </a:solidFill>
                <a:effectLst/>
                <a:latin typeface="times" panose="02020603050405020304" pitchFamily="18" charset="0"/>
              </a:rPr>
              <a:t>THE EXPERIENCE OF YEARS. </a:t>
            </a:r>
            <a:endParaRPr lang="en-IN" sz="3200" b="0" i="0" dirty="0">
              <a:solidFill>
                <a:srgbClr val="2E2E2E"/>
              </a:solidFill>
              <a:effectLst/>
              <a:latin typeface="Roboto" panose="02000000000000000000" pitchFamily="2" charset="0"/>
            </a:endParaRPr>
          </a:p>
        </p:txBody>
      </p:sp>
    </p:spTree>
    <p:extLst>
      <p:ext uri="{BB962C8B-B14F-4D97-AF65-F5344CB8AC3E}">
        <p14:creationId xmlns:p14="http://schemas.microsoft.com/office/powerpoint/2010/main" val="1603129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20471"/>
          <a:stretch/>
        </p:blipFill>
        <p:spPr bwMode="auto">
          <a:xfrm>
            <a:off x="1377043" y="-636819"/>
            <a:ext cx="9503229" cy="755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004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descr="Image result for what is wrong in this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17" y="0"/>
            <a:ext cx="1307243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654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5476"/>
          <a:stretch/>
        </p:blipFill>
        <p:spPr>
          <a:xfrm>
            <a:off x="3092716" y="0"/>
            <a:ext cx="5767974" cy="6858000"/>
          </a:xfrm>
        </p:spPr>
      </p:pic>
    </p:spTree>
    <p:extLst>
      <p:ext uri="{BB962C8B-B14F-4D97-AF65-F5344CB8AC3E}">
        <p14:creationId xmlns:p14="http://schemas.microsoft.com/office/powerpoint/2010/main" val="3109891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2800" y="0"/>
            <a:ext cx="5486399" cy="6858000"/>
          </a:xfrm>
        </p:spPr>
      </p:pic>
    </p:spTree>
    <p:extLst>
      <p:ext uri="{BB962C8B-B14F-4D97-AF65-F5344CB8AC3E}">
        <p14:creationId xmlns:p14="http://schemas.microsoft.com/office/powerpoint/2010/main" val="2303377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207" y="0"/>
            <a:ext cx="9421586" cy="6877759"/>
          </a:xfrm>
          <a:prstGeom prst="rect">
            <a:avLst/>
          </a:prstGeom>
        </p:spPr>
      </p:pic>
    </p:spTree>
    <p:extLst>
      <p:ext uri="{BB962C8B-B14F-4D97-AF65-F5344CB8AC3E}">
        <p14:creationId xmlns:p14="http://schemas.microsoft.com/office/powerpoint/2010/main" val="2922913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a:xfrm>
            <a:off x="838200" y="643185"/>
            <a:ext cx="3779520" cy="769441"/>
          </a:xfrm>
          <a:prstGeom prst="rect">
            <a:avLst/>
          </a:prstGeom>
          <a:noFill/>
        </p:spPr>
        <p:txBody>
          <a:bodyPr wrap="square" rtlCol="0">
            <a:spAutoFit/>
          </a:bodyPr>
          <a:lstStyle/>
          <a:p>
            <a:r>
              <a:rPr lang="en-IN" sz="4400" b="1" dirty="0" smtClean="0">
                <a:solidFill>
                  <a:schemeClr val="bg1"/>
                </a:solidFill>
                <a:latin typeface="Myriad Pro" panose="020B0503030403020204" pitchFamily="34" charset="0"/>
              </a:rPr>
              <a:t>OBSERVATION</a:t>
            </a:r>
            <a:endParaRPr lang="en-IN" sz="4400" b="1" dirty="0">
              <a:solidFill>
                <a:schemeClr val="bg1"/>
              </a:solidFill>
              <a:latin typeface="Myriad Pro" panose="020B0503030403020204" pitchFamily="34" charset="0"/>
            </a:endParaRPr>
          </a:p>
        </p:txBody>
      </p:sp>
      <p:sp>
        <p:nvSpPr>
          <p:cNvPr id="6" name="TextBox 5"/>
          <p:cNvSpPr txBox="1"/>
          <p:nvPr/>
        </p:nvSpPr>
        <p:spPr>
          <a:xfrm>
            <a:off x="5070029" y="766294"/>
            <a:ext cx="4975856" cy="523220"/>
          </a:xfrm>
          <a:prstGeom prst="rect">
            <a:avLst/>
          </a:prstGeom>
          <a:noFill/>
        </p:spPr>
        <p:txBody>
          <a:bodyPr wrap="square" rtlCol="0">
            <a:spAutoFit/>
          </a:bodyPr>
          <a:lstStyle/>
          <a:p>
            <a:r>
              <a:rPr lang="en-IN" sz="2800" dirty="0" smtClean="0">
                <a:solidFill>
                  <a:schemeClr val="bg1"/>
                </a:solidFill>
                <a:latin typeface="Myriad Pro" panose="020B0503030403020204" pitchFamily="34" charset="0"/>
              </a:rPr>
              <a:t>Details in surroundings</a:t>
            </a:r>
            <a:endParaRPr lang="en-IN" sz="2800" dirty="0">
              <a:solidFill>
                <a:schemeClr val="bg1"/>
              </a:solidFill>
              <a:latin typeface="Myriad Pro" panose="020B0503030403020204" pitchFamily="34" charset="0"/>
            </a:endParaRPr>
          </a:p>
        </p:txBody>
      </p:sp>
      <p:cxnSp>
        <p:nvCxnSpPr>
          <p:cNvPr id="8" name="Straight Connector 7"/>
          <p:cNvCxnSpPr/>
          <p:nvPr/>
        </p:nvCxnSpPr>
        <p:spPr>
          <a:xfrm>
            <a:off x="4797336" y="643184"/>
            <a:ext cx="0" cy="76944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08314" y="2269671"/>
            <a:ext cx="9274629" cy="3877985"/>
          </a:xfrm>
          <a:prstGeom prst="rect">
            <a:avLst/>
          </a:prstGeom>
          <a:noFill/>
        </p:spPr>
        <p:txBody>
          <a:bodyPr wrap="square" rtlCol="0">
            <a:spAutoFit/>
          </a:bodyPr>
          <a:lstStyle/>
          <a:p>
            <a:pPr>
              <a:lnSpc>
                <a:spcPct val="150000"/>
              </a:lnSpc>
            </a:pPr>
            <a:r>
              <a:rPr lang="en-IN" sz="2400" dirty="0" smtClean="0">
                <a:solidFill>
                  <a:schemeClr val="bg1"/>
                </a:solidFill>
                <a:latin typeface="Myriad Pro" panose="020B0503030403020204" pitchFamily="34" charset="0"/>
              </a:rPr>
              <a:t>Understanding about the scene</a:t>
            </a:r>
            <a:endParaRPr lang="en-IN" sz="2400" dirty="0">
              <a:solidFill>
                <a:schemeClr val="bg1"/>
              </a:solidFill>
              <a:latin typeface="Myriad Pro" panose="020B0503030403020204" pitchFamily="34" charset="0"/>
            </a:endParaRPr>
          </a:p>
          <a:p>
            <a:pPr>
              <a:lnSpc>
                <a:spcPct val="150000"/>
              </a:lnSpc>
            </a:pPr>
            <a:r>
              <a:rPr lang="en-IN" sz="2400" dirty="0" smtClean="0">
                <a:solidFill>
                  <a:schemeClr val="bg1"/>
                </a:solidFill>
                <a:latin typeface="Myriad Pro" panose="020B0503030403020204" pitchFamily="34" charset="0"/>
              </a:rPr>
              <a:t>Data required for doing any project</a:t>
            </a:r>
            <a:endParaRPr lang="en-IN" sz="2400" dirty="0">
              <a:solidFill>
                <a:schemeClr val="bg1"/>
              </a:solidFill>
              <a:latin typeface="Myriad Pro" panose="020B0503030403020204" pitchFamily="34" charset="0"/>
            </a:endParaRPr>
          </a:p>
          <a:p>
            <a:pPr>
              <a:lnSpc>
                <a:spcPct val="150000"/>
              </a:lnSpc>
            </a:pPr>
            <a:r>
              <a:rPr lang="en-IN" sz="2400" dirty="0" smtClean="0">
                <a:solidFill>
                  <a:schemeClr val="bg1"/>
                </a:solidFill>
                <a:latin typeface="Myriad Pro" panose="020B0503030403020204" pitchFamily="34" charset="0"/>
              </a:rPr>
              <a:t>Recording tools – Photo, video, audio, notes, doodles</a:t>
            </a:r>
          </a:p>
          <a:p>
            <a:pPr>
              <a:lnSpc>
                <a:spcPct val="150000"/>
              </a:lnSpc>
            </a:pPr>
            <a:endParaRPr lang="en-IN" sz="2400" dirty="0" smtClean="0">
              <a:solidFill>
                <a:schemeClr val="bg1"/>
              </a:solidFill>
              <a:latin typeface="Myriad Pro" panose="020B0503030403020204" pitchFamily="34" charset="0"/>
            </a:endParaRPr>
          </a:p>
          <a:p>
            <a:pPr>
              <a:lnSpc>
                <a:spcPct val="150000"/>
              </a:lnSpc>
            </a:pPr>
            <a:r>
              <a:rPr lang="en-IN" sz="2000" i="1" dirty="0" smtClean="0">
                <a:solidFill>
                  <a:schemeClr val="bg1"/>
                </a:solidFill>
                <a:latin typeface="Myriad Pro" panose="020B0503030403020204" pitchFamily="34" charset="0"/>
              </a:rPr>
              <a:t>Note:</a:t>
            </a:r>
          </a:p>
          <a:p>
            <a:pPr>
              <a:lnSpc>
                <a:spcPct val="150000"/>
              </a:lnSpc>
            </a:pPr>
            <a:r>
              <a:rPr lang="en-IN" sz="2400" dirty="0" smtClean="0">
                <a:solidFill>
                  <a:schemeClr val="bg1"/>
                </a:solidFill>
                <a:latin typeface="Myriad Pro" panose="020B0503030403020204" pitchFamily="34" charset="0"/>
              </a:rPr>
              <a:t>All details are important. </a:t>
            </a:r>
          </a:p>
          <a:p>
            <a:pPr>
              <a:lnSpc>
                <a:spcPct val="150000"/>
              </a:lnSpc>
            </a:pPr>
            <a:r>
              <a:rPr lang="en-IN" sz="2400" dirty="0" smtClean="0">
                <a:solidFill>
                  <a:schemeClr val="bg1"/>
                </a:solidFill>
                <a:latin typeface="Myriad Pro" panose="020B0503030403020204" pitchFamily="34" charset="0"/>
              </a:rPr>
              <a:t>No detail should be ignored considering as insignificant and tiny</a:t>
            </a:r>
          </a:p>
        </p:txBody>
      </p:sp>
    </p:spTree>
    <p:extLst>
      <p:ext uri="{BB962C8B-B14F-4D97-AF65-F5344CB8AC3E}">
        <p14:creationId xmlns:p14="http://schemas.microsoft.com/office/powerpoint/2010/main" val="3643284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2821</TotalTime>
  <Words>1652</Words>
  <Application>Microsoft Office PowerPoint</Application>
  <PresentationFormat>Widescreen</PresentationFormat>
  <Paragraphs>233</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Myriad Pro</vt:lpstr>
      <vt:lpstr>Roboto</vt:lpstr>
      <vt:lpstr>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bala</dc:creator>
  <cp:lastModifiedBy>V S Sesha Sai Jayanth G</cp:lastModifiedBy>
  <cp:revision>94</cp:revision>
  <dcterms:created xsi:type="dcterms:W3CDTF">2018-07-28T09:33:00Z</dcterms:created>
  <dcterms:modified xsi:type="dcterms:W3CDTF">2018-11-19T16:30:09Z</dcterms:modified>
</cp:coreProperties>
</file>